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2" r:id="rId2"/>
  </p:sldMasterIdLst>
  <p:notesMasterIdLst>
    <p:notesMasterId r:id="rId44"/>
  </p:notesMasterIdLst>
  <p:sldIdLst>
    <p:sldId id="294" r:id="rId3"/>
    <p:sldId id="257" r:id="rId4"/>
    <p:sldId id="298" r:id="rId5"/>
    <p:sldId id="258" r:id="rId6"/>
    <p:sldId id="259" r:id="rId7"/>
    <p:sldId id="297" r:id="rId8"/>
    <p:sldId id="295" r:id="rId9"/>
    <p:sldId id="265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96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FA"/>
    <a:srgbClr val="7101E1"/>
    <a:srgbClr val="C78EFE"/>
    <a:srgbClr val="E6E6E6"/>
    <a:srgbClr val="A750FE"/>
    <a:srgbClr val="47BDFF"/>
    <a:srgbClr val="A9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79650" autoAdjust="0"/>
  </p:normalViewPr>
  <p:slideViewPr>
    <p:cSldViewPr snapToGrid="0">
      <p:cViewPr>
        <p:scale>
          <a:sx n="66" d="100"/>
          <a:sy n="66" d="100"/>
        </p:scale>
        <p:origin x="2174" y="4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037fbc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037fbc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6db89119e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6db89119e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d318328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d318328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6db89119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6db89119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db89119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db89119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6037fbcfd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6037fbcfd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6d318328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6d318328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6d318328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6d318328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6db89119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6db89119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6db89119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6db89119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6db89119e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6db89119e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6037fbc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6037fbc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217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6db89119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6db89119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6e118fa8c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6e118fa8c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6d318328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6d318328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6db89119e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6db89119e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2000 year… the area still has constant hydrocarbon...no CO2 injections… cahnges may be because of lithology rather than fluids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6db89119e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6db89119e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equation and explanation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6e118fa8c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6e118fa8c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equation and explanation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6db89119e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6db89119e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6db89119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6db89119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6db89119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6db89119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25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6db89119e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6db89119e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6db89119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6db89119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6d318328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6d318328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6db89119e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6db89119e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JB starts.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6d318328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6d318328e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6db89119e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6db89119e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6e118fa8c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6e118fa8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6e118fa8c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6e118fa8c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6d318328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6d318328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6e118fa8c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6e118fa8c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6db89119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6db89119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6e118fa8c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6e118fa8c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db8911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db89119e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6037fbcfd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6037fbcfd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db8911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db89119e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12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db8911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db89119e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28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6db89119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6db89119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6db89119e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6db89119e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Map of RCP 9-C Survey (orange) with area of minimum 80 fold for P-waves (blue) and minimum 100 fold for S-waves (purple). The </a:t>
            </a:r>
            <a:r>
              <a:rPr lang="en-US" sz="1100" dirty="0" err="1"/>
              <a:t>PanCanadian</a:t>
            </a:r>
            <a:r>
              <a:rPr lang="en-US" sz="1100" dirty="0"/>
              <a:t> survey area leased by RCP is outlined in green and the well location of both the RCP and PCP VSP’s is indicated.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e118fa8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e118fa8c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122A-2E9C-496D-8FD9-315EA5D5E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68ED2-BEAB-4299-8DF8-C49223194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F4EF0-41AF-4B95-AF1F-F453B850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6AE01-AF27-4487-BD15-31CD8B91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46E4F-23C0-4B69-B524-87A42996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6245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0FFC-7147-4FF9-B321-08BB3E65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A43CD-E8F3-45A5-AC91-1F174183F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B4FF-972D-4293-B36A-29C074CB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25115-24D3-4A35-BC9A-08567CB6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33E2A-DDA8-489A-A5D6-F42067C4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7848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32A8-E574-4F0C-96F5-75982A0F5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51894-D901-4DB6-A933-66C8A12F7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5B8B-8ED1-477B-9723-7BE7C57E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09F41-3FD7-457D-9E16-D5A854F8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A87CA-3966-48D9-94C8-B29D909C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3061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F337-9E11-4743-8860-9A50F364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64410-2050-44D9-9CCD-FC8DE66B5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F2035-A985-4341-8A67-C972C778C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3677-3C39-442D-BB71-26027253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EDBB7-B9BD-4409-BAD9-EBE8BA04A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C0246-8228-4C7F-AC28-3CDA8B72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4325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0310-97A7-444D-AC4E-6E20E208C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A0BAA-1787-4863-A317-768D18333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15892-707F-4F5F-87A1-6236E7596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16DF9-43F3-4859-AC6C-300216A90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61A5DA-71CE-4D15-9AD8-9FC937149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77558-9F85-431C-9A65-FBA996C9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9126E-412B-44CD-BAFF-F2895F3D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133E27-76D4-4CFE-9DB8-43D89107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5724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F58D-8BB0-4FD3-9AE6-7F560718D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A663A-ED00-425F-8E89-7594CCE0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110ED-5757-45B5-8C6F-6C464AE8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27AB0-0CA0-45D2-8931-E97D7953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2173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F3D0A-9E19-4D52-B9CE-F39988DE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43D37-A64F-4F74-8397-CF8B20D98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53D31-2F48-4800-8218-C8AB51FA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6155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2096-F6FA-4C50-848E-78ED6636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DB159-3E8D-442E-8B94-250D0DD33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F4A18-FB98-4CC3-9AAF-9E5FEF776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54BFA-6CEF-4058-ADF4-50321B81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3725A-B205-40E4-BA62-D5D16928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897DB-06AD-4B3C-B576-9A9818E7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360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74C63-AB85-4B45-A2BF-8B798D7E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28F2C-5181-4BE7-96B8-12D80D0E7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32496-85D8-4F6C-9BAC-82539220B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9C12E-FD40-4DDB-A3ED-BC641141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70B9D-FDC2-49AC-B598-E6085BBF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9DFB5-42FB-45C3-8395-A6D30333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7879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A91D-9FD2-492C-AF26-93600FCD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BA666-140A-4654-A373-9CF512FD0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7BF30-7B58-430F-96CC-38EEE1B2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F5B80-858B-421F-90B7-4CC0FF7F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8EA31-95EF-4B62-AD87-A6D303F9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1921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63C316-CA27-46D6-BFF8-EEAB5F1CE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CBC8D-6B2E-4B21-BDAB-A783257D7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A769-B240-4DDC-8D91-28D26D949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9D3B2-47F7-48B6-A01A-EC3A076A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414AE-D9F0-45FC-8FCD-AD7CEE14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2167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949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9F5203-9231-4692-BE21-CC957DED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74DFC-79A6-41B1-8EFB-727419B0B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E80E8-FAC7-427B-87C8-1E51C179A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71F6E-B82B-42C5-8ABB-C43D05211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3667A-3C15-40D6-B9B9-73B2DC157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465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961D-5DF3-46F5-98FE-1A53C39D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4DFF8-D572-473A-BA37-E58FB4007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0FB5A-5AC6-4F70-A5D5-00568C6C94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0A848-BEB2-4A94-9449-48AD00D9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6970F1-EFC8-421C-82EB-DAA9980783BB}"/>
              </a:ext>
            </a:extLst>
          </p:cNvPr>
          <p:cNvSpPr txBox="1"/>
          <p:nvPr/>
        </p:nvSpPr>
        <p:spPr>
          <a:xfrm>
            <a:off x="462986" y="2491343"/>
            <a:ext cx="61114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GPGN 558: Seismic Data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226096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C556EB-1E3D-401D-BB27-39B31744FD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93CFDF-B56A-4E95-B93D-4F8739F211FB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9C882E-C6B5-4017-9EB3-9A735D370682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799846-BFE0-4093-8671-95E5D263AA69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CO2 Infiltration in Marly and Vuggy</a:t>
            </a:r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title" idx="4294967295"/>
          </p:nvPr>
        </p:nvSpPr>
        <p:spPr>
          <a:xfrm>
            <a:off x="5240338" y="4730750"/>
            <a:ext cx="3903662" cy="258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(Petroleum Technology Research Center, 2019)</a:t>
            </a:r>
            <a:endParaRPr sz="1100"/>
          </a:p>
        </p:txBody>
      </p:sp>
      <p:pic>
        <p:nvPicPr>
          <p:cNvPr id="2" name="CO2Inj">
            <a:hlinkClick r:id="" action="ppaction://media"/>
            <a:extLst>
              <a:ext uri="{FF2B5EF4-FFF2-40B4-BE49-F238E27FC236}">
                <a16:creationId xmlns:a16="http://schemas.microsoft.com/office/drawing/2014/main" id="{8A20F01D-005D-4DBE-BC55-04FC989CB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4232" y="1314450"/>
            <a:ext cx="5215536" cy="3348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BD2CB-6C8F-43E5-A8B6-BD293C5958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81F71DC-4CBC-4B0E-A9CC-495F3C712604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E79E1A-AF7B-40F2-BEDB-A5C6932BB5CD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0D3015-E331-4273-BE78-EF160C8D0D8C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Cumulative Injection Rate Upto August 2002</a:t>
            </a:r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775" y="1430419"/>
            <a:ext cx="4819800" cy="30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311700" y="33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>
            <a:off x="311700" y="964525"/>
            <a:ext cx="727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Geological Background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Interpretation</a:t>
            </a:r>
            <a:endParaRPr sz="2300" dirty="0">
              <a:solidFill>
                <a:srgbClr val="000000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Horizon Picking, Surface, and Isochron Maps</a:t>
            </a:r>
            <a:endParaRPr sz="2300" dirty="0">
              <a:solidFill>
                <a:srgbClr val="000000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Attribute Maps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Vp/Vs, NRMS, and Gassmann Fluid Substitution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Target Area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Economic and Risk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Recommendation</a:t>
            </a:r>
            <a:endParaRPr sz="2300" dirty="0">
              <a:solidFill>
                <a:srgbClr val="B7B7B7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8E80C-3C76-4A4F-9DFF-91C32DBFA9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F01D05-A81C-41A8-8B6D-7BA8FA64F9EC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541D6E-8D5E-45A9-B4BA-410859BEAFDC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F839B6-16A1-470A-8721-2D5FB17E3E7A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9" name="Google Shape;16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3DF1BB-7056-484A-9126-FAAD5A95B9D5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AC4D6E-53E2-4FD1-86CC-6EDF599B83F4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C18DD2-69F7-4BA1-B882-314840DB7A1A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5" name="Picture 2" descr="Image result for colorado school of mines logo">
            <a:extLst>
              <a:ext uri="{FF2B5EF4-FFF2-40B4-BE49-F238E27FC236}">
                <a16:creationId xmlns:a16="http://schemas.microsoft.com/office/drawing/2014/main" id="{5FF8CE6E-02FD-4655-BB1F-6D9F8462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Google Shape;183;p35"/>
          <p:cNvSpPr txBox="1">
            <a:spLocks noGrp="1"/>
          </p:cNvSpPr>
          <p:nvPr>
            <p:ph type="title"/>
          </p:nvPr>
        </p:nvSpPr>
        <p:spPr>
          <a:xfrm>
            <a:off x="1365050" y="327275"/>
            <a:ext cx="82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2000 P wave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title" idx="4294967295"/>
          </p:nvPr>
        </p:nvSpPr>
        <p:spPr>
          <a:xfrm>
            <a:off x="5667375" y="327025"/>
            <a:ext cx="3476625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2002 P wave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4">
            <a:alphaModFix/>
          </a:blip>
          <a:srcRect t="6085"/>
          <a:stretch/>
        </p:blipFill>
        <p:spPr>
          <a:xfrm>
            <a:off x="139300" y="1061525"/>
            <a:ext cx="4377025" cy="36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5">
            <a:alphaModFix/>
          </a:blip>
          <a:srcRect t="6314"/>
          <a:stretch/>
        </p:blipFill>
        <p:spPr>
          <a:xfrm>
            <a:off x="4644125" y="1061525"/>
            <a:ext cx="4377025" cy="36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5125" y="98669"/>
            <a:ext cx="1018875" cy="9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EBE7FB-3A10-46A8-BFBA-6B053EE1C626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17034C-5932-45DC-9307-F2A08762F266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40D64B-763E-4958-A0CD-C3B3E9A05F74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Picture 2" descr="Image result for colorado school of mines logo">
            <a:extLst>
              <a:ext uri="{FF2B5EF4-FFF2-40B4-BE49-F238E27FC236}">
                <a16:creationId xmlns:a16="http://schemas.microsoft.com/office/drawing/2014/main" id="{DF6F4B36-B6D9-4262-9DA6-CED13F15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3238400" y="293750"/>
            <a:ext cx="41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2002 - 2000 P wave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300" y="293744"/>
            <a:ext cx="1018875" cy="9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6"/>
          <p:cNvPicPr preferRelativeResize="0"/>
          <p:nvPr/>
        </p:nvPicPr>
        <p:blipFill rotWithShape="1">
          <a:blip r:embed="rId5">
            <a:alphaModFix/>
          </a:blip>
          <a:srcRect t="6094"/>
          <a:stretch/>
        </p:blipFill>
        <p:spPr>
          <a:xfrm>
            <a:off x="2313662" y="899975"/>
            <a:ext cx="4516675" cy="3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0356293-F45F-46E0-A1E0-5A219A50F3CD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D72B3B-770A-4DAC-A3C5-3DB484807482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458701-89D6-4148-9D9D-EE26E134F60E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2" name="Picture 2" descr="Image result for colorado school of mines logo">
            <a:extLst>
              <a:ext uri="{FF2B5EF4-FFF2-40B4-BE49-F238E27FC236}">
                <a16:creationId xmlns:a16="http://schemas.microsoft.com/office/drawing/2014/main" id="{CA990F8E-7423-4F92-AED7-35E42744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749850" y="9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2002 Time Horizon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title" idx="4294967295"/>
          </p:nvPr>
        </p:nvSpPr>
        <p:spPr>
          <a:xfrm>
            <a:off x="5667375" y="98425"/>
            <a:ext cx="3476625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2002 Isochron 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75" y="671375"/>
            <a:ext cx="3985350" cy="41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650" y="696050"/>
            <a:ext cx="3907950" cy="40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 rotWithShape="1">
          <a:blip r:embed="rId5">
            <a:alphaModFix/>
          </a:blip>
          <a:srcRect r="82814" b="69834"/>
          <a:stretch/>
        </p:blipFill>
        <p:spPr>
          <a:xfrm>
            <a:off x="4859650" y="594750"/>
            <a:ext cx="877050" cy="16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7"/>
          <p:cNvPicPr preferRelativeResize="0"/>
          <p:nvPr/>
        </p:nvPicPr>
        <p:blipFill rotWithShape="1">
          <a:blip r:embed="rId4">
            <a:alphaModFix/>
          </a:blip>
          <a:srcRect r="80850" b="68137"/>
          <a:stretch/>
        </p:blipFill>
        <p:spPr>
          <a:xfrm>
            <a:off x="198075" y="594750"/>
            <a:ext cx="1043250" cy="1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54B23-CDEB-4EE9-B293-481CFD003E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3AB9626-B79A-4E00-90F4-0D64993695FD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8987D5-7AA5-4D34-83EE-AAEE9DAAAB15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1A2F61-9B20-4C67-B2C8-207BB7ED1A3A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12" name="Google Shape;212;p38"/>
          <p:cNvSpPr txBox="1">
            <a:spLocks noGrp="1"/>
          </p:cNvSpPr>
          <p:nvPr>
            <p:ph type="title"/>
          </p:nvPr>
        </p:nvSpPr>
        <p:spPr>
          <a:xfrm>
            <a:off x="311700" y="33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body" idx="1"/>
          </p:nvPr>
        </p:nvSpPr>
        <p:spPr>
          <a:xfrm>
            <a:off x="311700" y="964525"/>
            <a:ext cx="727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Geological Background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Interpretation</a:t>
            </a:r>
            <a:endParaRPr sz="2300" dirty="0">
              <a:solidFill>
                <a:srgbClr val="000000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Horizon Picking, Surface, and Isochron Maps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Attribute Maps</a:t>
            </a:r>
            <a:endParaRPr sz="2300" dirty="0">
              <a:solidFill>
                <a:srgbClr val="000000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Vp/Vs, NRMS, and Gassmann Fluid Substitution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Target Area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Economic and Risk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Recommendation</a:t>
            </a:r>
            <a:endParaRPr sz="2300" dirty="0">
              <a:solidFill>
                <a:srgbClr val="B7B7B7"/>
              </a:solidFill>
            </a:endParaRPr>
          </a:p>
        </p:txBody>
      </p:sp>
      <p:sp>
        <p:nvSpPr>
          <p:cNvPr id="214" name="Google Shape;214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9EDA56-13FA-4D1D-82E6-228B1B9DB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500F397-BC3E-41B6-BE54-746638FA6427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FFDE30-EA81-4914-8C58-209DC4F74729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4D0709-2237-4762-8BAA-EEAF80E10EF1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Instantaneous and Geometric Attribute</a:t>
            </a:r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 rotWithShape="1">
          <a:blip r:embed="rId4">
            <a:alphaModFix/>
          </a:blip>
          <a:srcRect t="5105"/>
          <a:stretch/>
        </p:blipFill>
        <p:spPr>
          <a:xfrm>
            <a:off x="1704850" y="1017725"/>
            <a:ext cx="5128850" cy="374534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/>
          <p:nvPr/>
        </p:nvSpPr>
        <p:spPr>
          <a:xfrm>
            <a:off x="1704849" y="1251450"/>
            <a:ext cx="5128851" cy="117277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85F46D-D652-456D-BB3B-32DF6894FC17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E4BABE-9E5E-44B7-A641-2C5F41A646B8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D6FF8A-7758-418F-BF83-0B238A5F9DA7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Picture 2" descr="Image result for colorado school of mines logo">
            <a:extLst>
              <a:ext uri="{FF2B5EF4-FFF2-40B4-BE49-F238E27FC236}">
                <a16:creationId xmlns:a16="http://schemas.microsoft.com/office/drawing/2014/main" id="{F4C93ED0-8FA4-4787-AE9D-B8695912C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Google Shape;2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00" y="744088"/>
            <a:ext cx="3969518" cy="40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>
            <a:spLocks noGrp="1"/>
          </p:cNvSpPr>
          <p:nvPr>
            <p:ph type="title"/>
          </p:nvPr>
        </p:nvSpPr>
        <p:spPr>
          <a:xfrm>
            <a:off x="223225" y="145175"/>
            <a:ext cx="83340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2000 S Quadrature				 2000 S Coherency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228" name="Google Shape;228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5054" y="723575"/>
            <a:ext cx="4037200" cy="4139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998356A-7359-4848-B176-79B6CAD3C22C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14C609-C24F-461D-B0F2-A1815F3AA648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3A5B0-98A0-4506-9D44-ABB1BFF80370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Picture 2" descr="Image result for colorado school of mines logo">
            <a:extLst>
              <a:ext uri="{FF2B5EF4-FFF2-40B4-BE49-F238E27FC236}">
                <a16:creationId xmlns:a16="http://schemas.microsoft.com/office/drawing/2014/main" id="{84AE5A80-BB15-4402-BEB6-E39E891AF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6" name="Google Shape;236;p41"/>
          <p:cNvSpPr txBox="1">
            <a:spLocks noGrp="1"/>
          </p:cNvSpPr>
          <p:nvPr>
            <p:ph type="title"/>
          </p:nvPr>
        </p:nvSpPr>
        <p:spPr>
          <a:xfrm>
            <a:off x="223225" y="145175"/>
            <a:ext cx="83340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2002 P Quadrature				2002 P Coherency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80" y="798513"/>
            <a:ext cx="3885100" cy="39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480" y="798525"/>
            <a:ext cx="3885100" cy="393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FA8935-02AB-40D2-B2EA-0829CDCF3C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4A8898-84A8-494D-AF7D-31ABC85F2D1D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CFE089-492F-447C-AF91-5E06CC612CC3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FCEE0D-4C21-4DA7-A222-5151AD11AB21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1" name="Google Shape;111;p26"/>
          <p:cNvSpPr txBox="1">
            <a:spLocks noGrp="1"/>
          </p:cNvSpPr>
          <p:nvPr>
            <p:ph type="title"/>
          </p:nvPr>
        </p:nvSpPr>
        <p:spPr>
          <a:xfrm>
            <a:off x="311700" y="33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1"/>
          </p:nvPr>
        </p:nvSpPr>
        <p:spPr>
          <a:xfrm>
            <a:off x="311700" y="964525"/>
            <a:ext cx="727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Geological Background</a:t>
            </a:r>
            <a:endParaRPr sz="2300" dirty="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Interpretation</a:t>
            </a:r>
            <a:endParaRPr sz="2300" dirty="0">
              <a:solidFill>
                <a:srgbClr val="000000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Horizon Picking, Surface, and Isochron Maps</a:t>
            </a:r>
            <a:endParaRPr sz="2300" dirty="0">
              <a:solidFill>
                <a:srgbClr val="000000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Attribute Maps</a:t>
            </a:r>
            <a:endParaRPr sz="2300" dirty="0">
              <a:solidFill>
                <a:srgbClr val="000000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Vp/Vs, NRMS, and Gassmann Fluid Substitution</a:t>
            </a:r>
            <a:endParaRPr sz="2300" dirty="0">
              <a:solidFill>
                <a:srgbClr val="000000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Target Area</a:t>
            </a:r>
            <a:endParaRPr sz="2300" dirty="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Economic and Risk</a:t>
            </a:r>
            <a:endParaRPr sz="2300" dirty="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Recommendation</a:t>
            </a:r>
            <a:endParaRPr sz="2300" dirty="0">
              <a:solidFill>
                <a:srgbClr val="000000"/>
              </a:solidFill>
            </a:endParaRPr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5D3336-4034-44BF-8F39-331C80A970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51C0902-E819-4789-AF9B-793CFBC9468B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EF8E77-7FE2-4CDA-B484-9D8028D54B9E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793C00-C3ED-4EF9-A6E5-3A43504F0988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 Accentuating Attribute</a:t>
            </a:r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44" name="Google Shape;244;p42"/>
          <p:cNvPicPr preferRelativeResize="0"/>
          <p:nvPr/>
        </p:nvPicPr>
        <p:blipFill rotWithShape="1">
          <a:blip r:embed="rId4">
            <a:alphaModFix/>
          </a:blip>
          <a:srcRect t="5105"/>
          <a:stretch/>
        </p:blipFill>
        <p:spPr>
          <a:xfrm>
            <a:off x="1704850" y="1017725"/>
            <a:ext cx="5128850" cy="374534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/>
          <p:nvPr/>
        </p:nvSpPr>
        <p:spPr>
          <a:xfrm>
            <a:off x="1704850" y="2413588"/>
            <a:ext cx="5128850" cy="53162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B3865B0-2E88-4DBA-8366-A8C5C69D61FE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961331-4146-4562-B149-F8F00FE553AB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FCCC6E3-CF24-460F-990E-E344306AAF32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4" name="Picture 2" descr="Image result for colorado school of mines logo">
            <a:extLst>
              <a:ext uri="{FF2B5EF4-FFF2-40B4-BE49-F238E27FC236}">
                <a16:creationId xmlns:a16="http://schemas.microsoft.com/office/drawing/2014/main" id="{1A5CCBEB-5F23-411E-BC40-E62D5136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3690675" y="98675"/>
            <a:ext cx="514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2000 - 2002 RMS Difference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" name="Google Shape;252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175" y="645400"/>
            <a:ext cx="4044425" cy="42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 rotWithShape="1">
          <a:blip r:embed="rId4">
            <a:alphaModFix/>
          </a:blip>
          <a:srcRect r="82066" b="69355"/>
          <a:stretch/>
        </p:blipFill>
        <p:spPr>
          <a:xfrm>
            <a:off x="3318075" y="645400"/>
            <a:ext cx="1057450" cy="18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 rotWithShape="1">
          <a:blip r:embed="rId4">
            <a:alphaModFix/>
          </a:blip>
          <a:srcRect l="13787" r="82065" b="80434"/>
          <a:stretch/>
        </p:blipFill>
        <p:spPr>
          <a:xfrm>
            <a:off x="4276725" y="743950"/>
            <a:ext cx="244475" cy="12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300" y="2703975"/>
            <a:ext cx="2662400" cy="220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 rotWithShape="1">
          <a:blip r:embed="rId6">
            <a:alphaModFix/>
          </a:blip>
          <a:srcRect b="15038"/>
          <a:stretch/>
        </p:blipFill>
        <p:spPr>
          <a:xfrm>
            <a:off x="299301" y="741325"/>
            <a:ext cx="2662398" cy="18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 txBox="1">
            <a:spLocks noGrp="1"/>
          </p:cNvSpPr>
          <p:nvPr>
            <p:ph type="title" idx="4294967295"/>
          </p:nvPr>
        </p:nvSpPr>
        <p:spPr>
          <a:xfrm>
            <a:off x="0" y="741363"/>
            <a:ext cx="6510338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</a:rPr>
              <a:t>2002 RMS</a:t>
            </a:r>
            <a:endParaRPr sz="1700" dirty="0">
              <a:solidFill>
                <a:srgbClr val="FFFFFF"/>
              </a:solidFill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title" idx="4294967295"/>
          </p:nvPr>
        </p:nvSpPr>
        <p:spPr>
          <a:xfrm>
            <a:off x="0" y="2757488"/>
            <a:ext cx="6510338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</a:rPr>
              <a:t>2000 RMS</a:t>
            </a:r>
            <a:endParaRPr sz="17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8D21C49-7737-425D-BF91-51380F731E22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7B45A3-E537-4E7B-A1A7-1B547CAAC8E7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A3ACC2-0760-49F7-BEA1-A010B7F9CA78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6" name="Picture 2" descr="Image result for colorado school of mines logo">
            <a:extLst>
              <a:ext uri="{FF2B5EF4-FFF2-40B4-BE49-F238E27FC236}">
                <a16:creationId xmlns:a16="http://schemas.microsoft.com/office/drawing/2014/main" id="{E7CCA3F2-0247-4E9C-A5D9-196C3756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4" name="Google Shape;264;p44"/>
          <p:cNvSpPr txBox="1">
            <a:spLocks noGrp="1"/>
          </p:cNvSpPr>
          <p:nvPr>
            <p:ph type="title"/>
          </p:nvPr>
        </p:nvSpPr>
        <p:spPr>
          <a:xfrm>
            <a:off x="2321375" y="98675"/>
            <a:ext cx="65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2000 - 2002 RMS Difference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5" name="Google Shape;265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 idx="4294967295"/>
          </p:nvPr>
        </p:nvSpPr>
        <p:spPr>
          <a:xfrm>
            <a:off x="2292350" y="1243013"/>
            <a:ext cx="685165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Changes in Reservoir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1375" y="645400"/>
            <a:ext cx="4044425" cy="42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 rotWithShape="1">
          <a:blip r:embed="rId4">
            <a:alphaModFix/>
          </a:blip>
          <a:srcRect r="82066" b="69355"/>
          <a:stretch/>
        </p:blipFill>
        <p:spPr>
          <a:xfrm>
            <a:off x="1870275" y="645400"/>
            <a:ext cx="1057450" cy="18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 rotWithShape="1">
          <a:blip r:embed="rId4">
            <a:alphaModFix/>
          </a:blip>
          <a:srcRect l="13787" r="82065" b="80434"/>
          <a:stretch/>
        </p:blipFill>
        <p:spPr>
          <a:xfrm>
            <a:off x="2828925" y="743950"/>
            <a:ext cx="244475" cy="12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4"/>
          <p:cNvSpPr/>
          <p:nvPr/>
        </p:nvSpPr>
        <p:spPr>
          <a:xfrm rot="-2545909">
            <a:off x="2658459" y="2060091"/>
            <a:ext cx="2632232" cy="546784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4"/>
          <p:cNvSpPr/>
          <p:nvPr/>
        </p:nvSpPr>
        <p:spPr>
          <a:xfrm rot="-2545923">
            <a:off x="3349867" y="2803551"/>
            <a:ext cx="3030167" cy="63469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2" name="Google Shape;272;p44"/>
          <p:cNvCxnSpPr>
            <a:stCxn id="271" idx="1"/>
          </p:cNvCxnSpPr>
          <p:nvPr/>
        </p:nvCxnSpPr>
        <p:spPr>
          <a:xfrm rot="10800000">
            <a:off x="5185175" y="1452375"/>
            <a:ext cx="644400" cy="7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44"/>
          <p:cNvCxnSpPr/>
          <p:nvPr/>
        </p:nvCxnSpPr>
        <p:spPr>
          <a:xfrm flipH="1">
            <a:off x="5971800" y="1674150"/>
            <a:ext cx="161400" cy="295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4" name="Google Shape;2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1634" y="3141042"/>
            <a:ext cx="2285174" cy="15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10;p48">
            <a:extLst>
              <a:ext uri="{FF2B5EF4-FFF2-40B4-BE49-F238E27FC236}">
                <a16:creationId xmlns:a16="http://schemas.microsoft.com/office/drawing/2014/main" id="{29607D81-6BEF-4E6A-9A40-2888B109015A}"/>
              </a:ext>
            </a:extLst>
          </p:cNvPr>
          <p:cNvSpPr txBox="1">
            <a:spLocks/>
          </p:cNvSpPr>
          <p:nvPr/>
        </p:nvSpPr>
        <p:spPr>
          <a:xfrm>
            <a:off x="5829575" y="1243725"/>
            <a:ext cx="6851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2000">
                <a:solidFill>
                  <a:srgbClr val="FF0000"/>
                </a:solidFill>
              </a:rPr>
              <a:t>Changes in Reservoir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8A41E6-91D3-4B89-A06A-BB28D7641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0B4D24F-8712-490C-A469-3AB906731EE2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337BD3-CF11-4DC6-96AC-E47009968035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7226F7-E284-4D42-8F4B-E770A937C423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311700" y="33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body" idx="1"/>
          </p:nvPr>
        </p:nvSpPr>
        <p:spPr>
          <a:xfrm>
            <a:off x="311700" y="964525"/>
            <a:ext cx="727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Geological Background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Interpretation</a:t>
            </a:r>
            <a:endParaRPr sz="2300" dirty="0">
              <a:solidFill>
                <a:srgbClr val="000000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CCCCCC"/>
                </a:solidFill>
              </a:rPr>
              <a:t>Horizon Picking, Surface, and Isochron Maps</a:t>
            </a:r>
            <a:endParaRPr sz="2300" dirty="0">
              <a:solidFill>
                <a:srgbClr val="CCCCCC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CCCCCC"/>
                </a:solidFill>
              </a:rPr>
              <a:t>Attribute Maps</a:t>
            </a:r>
            <a:endParaRPr sz="2300" dirty="0">
              <a:solidFill>
                <a:srgbClr val="CCCCCC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Vp/Vs, NRMS, and Gassmann Fluid Substitution</a:t>
            </a:r>
            <a:endParaRPr sz="2300" dirty="0">
              <a:solidFill>
                <a:srgbClr val="000000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Target Area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Economic and Risk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Recommendation</a:t>
            </a:r>
            <a:endParaRPr sz="2300" dirty="0">
              <a:solidFill>
                <a:srgbClr val="B7B7B7"/>
              </a:solidFill>
            </a:endParaRPr>
          </a:p>
        </p:txBody>
      </p:sp>
      <p:sp>
        <p:nvSpPr>
          <p:cNvPr id="281" name="Google Shape;281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D1B942-8A83-4901-A359-3E21BBFB15B4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C57699-6E24-476F-A1F2-ACDC6889D396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444C7D-C536-4065-82FC-8E9AC0A1CAC1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9" name="Picture 2" descr="Image result for colorado school of mines logo">
            <a:extLst>
              <a:ext uri="{FF2B5EF4-FFF2-40B4-BE49-F238E27FC236}">
                <a16:creationId xmlns:a16="http://schemas.microsoft.com/office/drawing/2014/main" id="{939FCC1C-B46A-4755-8879-BEC45BDD2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l="-1306" t="10746"/>
          <a:stretch/>
        </p:blipFill>
        <p:spPr>
          <a:xfrm>
            <a:off x="2417600" y="800125"/>
            <a:ext cx="4646059" cy="42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6"/>
          <p:cNvSpPr txBox="1">
            <a:spLocks noGrp="1"/>
          </p:cNvSpPr>
          <p:nvPr>
            <p:ph type="title"/>
          </p:nvPr>
        </p:nvSpPr>
        <p:spPr>
          <a:xfrm>
            <a:off x="3448000" y="98675"/>
            <a:ext cx="538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VP/VS Ratio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 rotWithShape="1">
          <a:blip r:embed="rId4">
            <a:alphaModFix/>
          </a:blip>
          <a:srcRect r="83326" b="68357"/>
          <a:stretch/>
        </p:blipFill>
        <p:spPr>
          <a:xfrm>
            <a:off x="2330525" y="671375"/>
            <a:ext cx="881675" cy="17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6838A26-6793-4FEF-BEF3-BD3CFEE476DA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D0E9CC-EAB5-4957-9680-ECD854A36A14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B64F4F-D04C-4AA9-9915-C7AAE1FDC65E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1" name="Picture 2" descr="Image result for colorado school of mines logo">
            <a:extLst>
              <a:ext uri="{FF2B5EF4-FFF2-40B4-BE49-F238E27FC236}">
                <a16:creationId xmlns:a16="http://schemas.microsoft.com/office/drawing/2014/main" id="{19077158-E205-4EBA-BE2A-9CF9C9C1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" name="Google Shape;296;p47"/>
          <p:cNvSpPr txBox="1">
            <a:spLocks noGrp="1"/>
          </p:cNvSpPr>
          <p:nvPr>
            <p:ph type="title"/>
          </p:nvPr>
        </p:nvSpPr>
        <p:spPr>
          <a:xfrm>
            <a:off x="2894425" y="98675"/>
            <a:ext cx="593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NRMS in Reservoir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4">
            <a:alphaModFix/>
          </a:blip>
          <a:srcRect l="13787" r="82065" b="80434"/>
          <a:stretch/>
        </p:blipFill>
        <p:spPr>
          <a:xfrm>
            <a:off x="2828925" y="743950"/>
            <a:ext cx="244475" cy="12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275" y="3924125"/>
            <a:ext cx="2313850" cy="6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5255" y="671375"/>
            <a:ext cx="4005019" cy="4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 rotWithShape="1">
          <a:blip r:embed="rId6">
            <a:alphaModFix/>
          </a:blip>
          <a:srcRect r="83127" b="67778"/>
          <a:stretch/>
        </p:blipFill>
        <p:spPr>
          <a:xfrm>
            <a:off x="1939150" y="671375"/>
            <a:ext cx="955275" cy="177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236B78F-8FEA-470E-85CD-9D19866A8513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B8EFEE-45E9-44F1-A7E1-8F6DFF974C5F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087916-3C0B-45EB-95F7-58BEE8627598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6" name="Picture 2" descr="Image result for colorado school of mines logo">
            <a:extLst>
              <a:ext uri="{FF2B5EF4-FFF2-40B4-BE49-F238E27FC236}">
                <a16:creationId xmlns:a16="http://schemas.microsoft.com/office/drawing/2014/main" id="{11BF8990-509A-4A3D-A3AA-1CF0B536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4" name="Google Shape;304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title" idx="4294967295"/>
          </p:nvPr>
        </p:nvSpPr>
        <p:spPr>
          <a:xfrm>
            <a:off x="3206750" y="98425"/>
            <a:ext cx="59372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NRMS in Reservoir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5" name="Google Shape;305;p48"/>
          <p:cNvPicPr preferRelativeResize="0"/>
          <p:nvPr/>
        </p:nvPicPr>
        <p:blipFill rotWithShape="1">
          <a:blip r:embed="rId4">
            <a:alphaModFix/>
          </a:blip>
          <a:srcRect l="13787" r="82065" b="80434"/>
          <a:stretch/>
        </p:blipFill>
        <p:spPr>
          <a:xfrm>
            <a:off x="2828925" y="743950"/>
            <a:ext cx="244475" cy="12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5255" y="671375"/>
            <a:ext cx="4005019" cy="42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8"/>
          <p:cNvPicPr preferRelativeResize="0"/>
          <p:nvPr/>
        </p:nvPicPr>
        <p:blipFill rotWithShape="1">
          <a:blip r:embed="rId5">
            <a:alphaModFix/>
          </a:blip>
          <a:srcRect r="83127" b="67778"/>
          <a:stretch/>
        </p:blipFill>
        <p:spPr>
          <a:xfrm>
            <a:off x="1939150" y="671375"/>
            <a:ext cx="955275" cy="177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8"/>
          <p:cNvSpPr/>
          <p:nvPr/>
        </p:nvSpPr>
        <p:spPr>
          <a:xfrm rot="-2545909">
            <a:off x="2658459" y="2060091"/>
            <a:ext cx="2632232" cy="546784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8"/>
          <p:cNvSpPr/>
          <p:nvPr/>
        </p:nvSpPr>
        <p:spPr>
          <a:xfrm rot="-2545923">
            <a:off x="3349867" y="2803551"/>
            <a:ext cx="3030167" cy="63469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1" name="Google Shape;311;p48"/>
          <p:cNvCxnSpPr>
            <a:stCxn id="310" idx="1"/>
          </p:cNvCxnSpPr>
          <p:nvPr/>
        </p:nvCxnSpPr>
        <p:spPr>
          <a:xfrm rot="10800000">
            <a:off x="5185175" y="1452375"/>
            <a:ext cx="644400" cy="7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48"/>
          <p:cNvCxnSpPr/>
          <p:nvPr/>
        </p:nvCxnSpPr>
        <p:spPr>
          <a:xfrm flipH="1">
            <a:off x="5971800" y="1674150"/>
            <a:ext cx="161400" cy="295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3" name="Google Shape;31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8525" y="2973097"/>
            <a:ext cx="2664900" cy="169012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 txBox="1">
            <a:spLocks noGrp="1"/>
          </p:cNvSpPr>
          <p:nvPr>
            <p:ph type="title"/>
          </p:nvPr>
        </p:nvSpPr>
        <p:spPr>
          <a:xfrm>
            <a:off x="5829575" y="1243725"/>
            <a:ext cx="68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Changes </a:t>
            </a:r>
            <a:r>
              <a:rPr lang="en-US" sz="2000" dirty="0">
                <a:solidFill>
                  <a:srgbClr val="FF0000"/>
                </a:solidFill>
              </a:rPr>
              <a:t>in Reservoir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endParaRPr sz="20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7ADE15-62EB-4FD8-A493-0C0D6446C2D8}"/>
              </a:ext>
            </a:extLst>
          </p:cNvPr>
          <p:cNvCxnSpPr>
            <a:cxnSpLocks/>
          </p:cNvCxnSpPr>
          <p:nvPr/>
        </p:nvCxnSpPr>
        <p:spPr>
          <a:xfrm flipV="1">
            <a:off x="2660392" y="3561908"/>
            <a:ext cx="529375" cy="1382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88B1CD-4F0B-469C-B05E-E8C3A918DCEB}"/>
              </a:ext>
            </a:extLst>
          </p:cNvPr>
          <p:cNvSpPr txBox="1"/>
          <p:nvPr/>
        </p:nvSpPr>
        <p:spPr>
          <a:xfrm>
            <a:off x="1515652" y="3487480"/>
            <a:ext cx="1414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Little change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3B5C943-BF91-42DA-A124-B1C558780C69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4C8CF5-9D6E-4608-9155-376B52D3AC8A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3EDC86-2581-4F32-8EFA-A3294A7DC4E1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0" name="Picture 2" descr="Image result for colorado school of mines logo">
            <a:extLst>
              <a:ext uri="{FF2B5EF4-FFF2-40B4-BE49-F238E27FC236}">
                <a16:creationId xmlns:a16="http://schemas.microsoft.com/office/drawing/2014/main" id="{DAFB2054-E94B-41FB-ABF6-5C3E2C90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0" name="Google Shape;320;p49"/>
          <p:cNvSpPr txBox="1">
            <a:spLocks noGrp="1"/>
          </p:cNvSpPr>
          <p:nvPr>
            <p:ph type="title"/>
          </p:nvPr>
        </p:nvSpPr>
        <p:spPr>
          <a:xfrm>
            <a:off x="544246" y="238006"/>
            <a:ext cx="8096481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NRMS in Reservoir		   Vs.		</a:t>
            </a:r>
            <a:r>
              <a:rPr lang="en" sz="2400" dirty="0">
                <a:solidFill>
                  <a:schemeClr val="lt1"/>
                </a:solidFill>
              </a:rPr>
              <a:t>NRMS in Overburden</a:t>
            </a:r>
            <a:endParaRPr sz="2400" dirty="0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375" y="771601"/>
            <a:ext cx="3710352" cy="3991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 rotWithShape="1">
          <a:blip r:embed="rId4">
            <a:alphaModFix/>
          </a:blip>
          <a:srcRect t="3388" r="79439" b="66301"/>
          <a:stretch/>
        </p:blipFill>
        <p:spPr>
          <a:xfrm>
            <a:off x="4631825" y="771600"/>
            <a:ext cx="1025937" cy="167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 rotWithShape="1">
          <a:blip r:embed="rId5">
            <a:alphaModFix/>
          </a:blip>
          <a:srcRect l="2505"/>
          <a:stretch/>
        </p:blipFill>
        <p:spPr>
          <a:xfrm>
            <a:off x="48525" y="771600"/>
            <a:ext cx="4583301" cy="38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A02CF-0AFE-4B4F-A773-0FE557D77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AC93746-3A97-4919-A44D-E0312C4617A7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37B4D6-AA3A-42A6-B6D0-A70A1494B8B1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00FF64-0308-4444-B25B-506827B5FF89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345375" y="121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Gassmann Fluid Substitution</a:t>
            </a:r>
            <a:endParaRPr dirty="0"/>
          </a:p>
        </p:txBody>
      </p:sp>
      <p:sp>
        <p:nvSpPr>
          <p:cNvPr id="329" name="Google Shape;329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30" name="Google Shape;330;p50"/>
          <p:cNvPicPr preferRelativeResize="0"/>
          <p:nvPr/>
        </p:nvPicPr>
        <p:blipFill rotWithShape="1">
          <a:blip r:embed="rId4">
            <a:alphaModFix/>
          </a:blip>
          <a:srcRect l="1" r="23093"/>
          <a:stretch/>
        </p:blipFill>
        <p:spPr>
          <a:xfrm>
            <a:off x="367813" y="610300"/>
            <a:ext cx="4119127" cy="43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17B293-C66E-4EA3-89B7-B58154D5EEB5}"/>
              </a:ext>
            </a:extLst>
          </p:cNvPr>
          <p:cNvCxnSpPr>
            <a:cxnSpLocks/>
          </p:cNvCxnSpPr>
          <p:nvPr/>
        </p:nvCxnSpPr>
        <p:spPr>
          <a:xfrm>
            <a:off x="367813" y="4763072"/>
            <a:ext cx="41191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93AA60-FDC4-4912-B3C4-B9E1CBA20969}"/>
              </a:ext>
            </a:extLst>
          </p:cNvPr>
          <p:cNvCxnSpPr>
            <a:cxnSpLocks/>
          </p:cNvCxnSpPr>
          <p:nvPr/>
        </p:nvCxnSpPr>
        <p:spPr>
          <a:xfrm>
            <a:off x="367813" y="4885596"/>
            <a:ext cx="41191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12B4016-2DA4-4C41-855A-F8DDDACC6A43}"/>
              </a:ext>
            </a:extLst>
          </p:cNvPr>
          <p:cNvSpPr/>
          <p:nvPr/>
        </p:nvSpPr>
        <p:spPr>
          <a:xfrm rot="10800000">
            <a:off x="4556294" y="4658357"/>
            <a:ext cx="414444" cy="3189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174;p34">
            <a:extLst>
              <a:ext uri="{FF2B5EF4-FFF2-40B4-BE49-F238E27FC236}">
                <a16:creationId xmlns:a16="http://schemas.microsoft.com/office/drawing/2014/main" id="{37BF9227-3AA4-4D5B-B96D-F541B6A094A8}"/>
              </a:ext>
            </a:extLst>
          </p:cNvPr>
          <p:cNvSpPr txBox="1">
            <a:spLocks/>
          </p:cNvSpPr>
          <p:nvPr/>
        </p:nvSpPr>
        <p:spPr>
          <a:xfrm>
            <a:off x="4970738" y="4623594"/>
            <a:ext cx="141032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400" b="1" dirty="0" err="1">
                <a:solidFill>
                  <a:srgbClr val="C00000"/>
                </a:solidFill>
              </a:rPr>
              <a:t>Midale</a:t>
            </a:r>
            <a:r>
              <a:rPr lang="en-US" sz="1400" b="1" dirty="0">
                <a:solidFill>
                  <a:srgbClr val="C00000"/>
                </a:solidFill>
              </a:rPr>
              <a:t> Beds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A02CF-0AFE-4B4F-A773-0FE557D77F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AC93746-3A97-4919-A44D-E0312C4617A7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37B4D6-AA3A-42A6-B6D0-A70A1494B8B1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00FF64-0308-4444-B25B-506827B5FF89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345375" y="121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Gassmann Fluid Substitution</a:t>
            </a:r>
            <a:endParaRPr dirty="0"/>
          </a:p>
        </p:txBody>
      </p:sp>
      <p:sp>
        <p:nvSpPr>
          <p:cNvPr id="329" name="Google Shape;329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30" name="Google Shape;330;p50"/>
          <p:cNvPicPr preferRelativeResize="0"/>
          <p:nvPr/>
        </p:nvPicPr>
        <p:blipFill rotWithShape="1">
          <a:blip r:embed="rId4">
            <a:alphaModFix/>
          </a:blip>
          <a:srcRect l="1" r="23225"/>
          <a:stretch/>
        </p:blipFill>
        <p:spPr>
          <a:xfrm>
            <a:off x="367814" y="610300"/>
            <a:ext cx="4112038" cy="43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17B293-C66E-4EA3-89B7-B58154D5EEB5}"/>
              </a:ext>
            </a:extLst>
          </p:cNvPr>
          <p:cNvCxnSpPr>
            <a:cxnSpLocks/>
          </p:cNvCxnSpPr>
          <p:nvPr/>
        </p:nvCxnSpPr>
        <p:spPr>
          <a:xfrm>
            <a:off x="367813" y="4763072"/>
            <a:ext cx="41120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93AA60-FDC4-4912-B3C4-B9E1CBA20969}"/>
              </a:ext>
            </a:extLst>
          </p:cNvPr>
          <p:cNvCxnSpPr>
            <a:cxnSpLocks/>
          </p:cNvCxnSpPr>
          <p:nvPr/>
        </p:nvCxnSpPr>
        <p:spPr>
          <a:xfrm>
            <a:off x="367813" y="4885596"/>
            <a:ext cx="41120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oogle Shape;330;p50">
            <a:extLst>
              <a:ext uri="{FF2B5EF4-FFF2-40B4-BE49-F238E27FC236}">
                <a16:creationId xmlns:a16="http://schemas.microsoft.com/office/drawing/2014/main" id="{D26A71DF-4658-4E4E-93BA-0B6EDCE8E5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87764" r="9524"/>
          <a:stretch/>
        </p:blipFill>
        <p:spPr>
          <a:xfrm>
            <a:off x="5628148" y="1398018"/>
            <a:ext cx="3175593" cy="244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30;p50">
            <a:extLst>
              <a:ext uri="{FF2B5EF4-FFF2-40B4-BE49-F238E27FC236}">
                <a16:creationId xmlns:a16="http://schemas.microsoft.com/office/drawing/2014/main" id="{30FA02FE-5503-4FB2-AF87-1C3EB1A28E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9524" b="88242"/>
          <a:stretch/>
        </p:blipFill>
        <p:spPr>
          <a:xfrm>
            <a:off x="5621076" y="969122"/>
            <a:ext cx="3175592" cy="516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14B301-4328-404D-8698-CB46DAB51CD5}"/>
              </a:ext>
            </a:extLst>
          </p:cNvPr>
          <p:cNvCxnSpPr>
            <a:cxnSpLocks/>
          </p:cNvCxnSpPr>
          <p:nvPr/>
        </p:nvCxnSpPr>
        <p:spPr>
          <a:xfrm>
            <a:off x="5217036" y="2918290"/>
            <a:ext cx="357963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1DE2D0-3C98-4D62-A9C9-DEB9D44F28F8}"/>
              </a:ext>
            </a:extLst>
          </p:cNvPr>
          <p:cNvCxnSpPr>
            <a:cxnSpLocks/>
          </p:cNvCxnSpPr>
          <p:nvPr/>
        </p:nvCxnSpPr>
        <p:spPr>
          <a:xfrm>
            <a:off x="5217036" y="3074910"/>
            <a:ext cx="3579632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8D7CC4-734E-4038-9106-465677F0BD35}"/>
              </a:ext>
            </a:extLst>
          </p:cNvPr>
          <p:cNvCxnSpPr>
            <a:cxnSpLocks/>
          </p:cNvCxnSpPr>
          <p:nvPr/>
        </p:nvCxnSpPr>
        <p:spPr>
          <a:xfrm>
            <a:off x="5217036" y="3248931"/>
            <a:ext cx="3579632" cy="385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174;p34">
            <a:extLst>
              <a:ext uri="{FF2B5EF4-FFF2-40B4-BE49-F238E27FC236}">
                <a16:creationId xmlns:a16="http://schemas.microsoft.com/office/drawing/2014/main" id="{F0FF737E-781A-4E3D-A9CE-17B4D92B0540}"/>
              </a:ext>
            </a:extLst>
          </p:cNvPr>
          <p:cNvSpPr txBox="1">
            <a:spLocks/>
          </p:cNvSpPr>
          <p:nvPr/>
        </p:nvSpPr>
        <p:spPr>
          <a:xfrm>
            <a:off x="5160316" y="2821537"/>
            <a:ext cx="84889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200" b="1" dirty="0" err="1"/>
              <a:t>Marly</a:t>
            </a:r>
            <a:endParaRPr lang="en-US" sz="1200" b="1" dirty="0"/>
          </a:p>
        </p:txBody>
      </p:sp>
      <p:sp>
        <p:nvSpPr>
          <p:cNvPr id="20" name="Google Shape;174;p34">
            <a:extLst>
              <a:ext uri="{FF2B5EF4-FFF2-40B4-BE49-F238E27FC236}">
                <a16:creationId xmlns:a16="http://schemas.microsoft.com/office/drawing/2014/main" id="{91723356-A3FA-4C43-8816-4F9D287D7926}"/>
              </a:ext>
            </a:extLst>
          </p:cNvPr>
          <p:cNvSpPr txBox="1">
            <a:spLocks/>
          </p:cNvSpPr>
          <p:nvPr/>
        </p:nvSpPr>
        <p:spPr>
          <a:xfrm>
            <a:off x="5160316" y="2968876"/>
            <a:ext cx="77802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200" b="1" dirty="0" err="1"/>
              <a:t>Vuggy</a:t>
            </a:r>
            <a:endParaRPr lang="en-US" sz="1200" b="1" dirty="0"/>
          </a:p>
        </p:txBody>
      </p:sp>
      <p:sp>
        <p:nvSpPr>
          <p:cNvPr id="21" name="Google Shape;174;p34">
            <a:extLst>
              <a:ext uri="{FF2B5EF4-FFF2-40B4-BE49-F238E27FC236}">
                <a16:creationId xmlns:a16="http://schemas.microsoft.com/office/drawing/2014/main" id="{A9437CB1-F5BA-47F2-A8BF-3066F87258B4}"/>
              </a:ext>
            </a:extLst>
          </p:cNvPr>
          <p:cNvSpPr txBox="1">
            <a:spLocks/>
          </p:cNvSpPr>
          <p:nvPr/>
        </p:nvSpPr>
        <p:spPr>
          <a:xfrm>
            <a:off x="5160316" y="3242271"/>
            <a:ext cx="820601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050" b="1" dirty="0"/>
              <a:t>Frobisher </a:t>
            </a:r>
          </a:p>
          <a:p>
            <a:pPr>
              <a:buClrTx/>
              <a:buFontTx/>
            </a:pPr>
            <a:r>
              <a:rPr lang="en-US" sz="1050" b="1" dirty="0"/>
              <a:t>Beds</a:t>
            </a:r>
          </a:p>
        </p:txBody>
      </p:sp>
      <p:sp>
        <p:nvSpPr>
          <p:cNvPr id="25" name="Google Shape;174;p34">
            <a:extLst>
              <a:ext uri="{FF2B5EF4-FFF2-40B4-BE49-F238E27FC236}">
                <a16:creationId xmlns:a16="http://schemas.microsoft.com/office/drawing/2014/main" id="{9A8882FD-25BF-424D-8A21-B4A2C84F05CB}"/>
              </a:ext>
            </a:extLst>
          </p:cNvPr>
          <p:cNvSpPr txBox="1">
            <a:spLocks/>
          </p:cNvSpPr>
          <p:nvPr/>
        </p:nvSpPr>
        <p:spPr>
          <a:xfrm>
            <a:off x="5131998" y="2112707"/>
            <a:ext cx="141032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050" b="1" dirty="0"/>
              <a:t>Mississippian </a:t>
            </a:r>
          </a:p>
          <a:p>
            <a:pPr>
              <a:buClrTx/>
              <a:buFontTx/>
            </a:pPr>
            <a:r>
              <a:rPr lang="en-US" sz="1050" b="1" dirty="0"/>
              <a:t>Unc.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D3DFE0-6E17-4305-A251-D92DD752D69E}"/>
              </a:ext>
            </a:extLst>
          </p:cNvPr>
          <p:cNvCxnSpPr>
            <a:cxnSpLocks/>
          </p:cNvCxnSpPr>
          <p:nvPr/>
        </p:nvCxnSpPr>
        <p:spPr>
          <a:xfrm>
            <a:off x="6280294" y="2274330"/>
            <a:ext cx="251637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57B484-B04D-4CF3-A4D0-7BE703F2B001}"/>
              </a:ext>
            </a:extLst>
          </p:cNvPr>
          <p:cNvCxnSpPr>
            <a:cxnSpLocks/>
          </p:cNvCxnSpPr>
          <p:nvPr/>
        </p:nvCxnSpPr>
        <p:spPr>
          <a:xfrm flipV="1">
            <a:off x="4479852" y="2918290"/>
            <a:ext cx="737184" cy="1844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6328C8-6B28-4D85-A898-B2D51168465A}"/>
              </a:ext>
            </a:extLst>
          </p:cNvPr>
          <p:cNvCxnSpPr>
            <a:cxnSpLocks/>
          </p:cNvCxnSpPr>
          <p:nvPr/>
        </p:nvCxnSpPr>
        <p:spPr>
          <a:xfrm flipV="1">
            <a:off x="4466559" y="3242271"/>
            <a:ext cx="778028" cy="16433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376B42A-AAAD-4ACE-81C3-C79C9535E915}"/>
              </a:ext>
            </a:extLst>
          </p:cNvPr>
          <p:cNvSpPr/>
          <p:nvPr/>
        </p:nvSpPr>
        <p:spPr>
          <a:xfrm rot="10800000">
            <a:off x="4556294" y="4658357"/>
            <a:ext cx="414444" cy="3189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Google Shape;174;p34">
            <a:extLst>
              <a:ext uri="{FF2B5EF4-FFF2-40B4-BE49-F238E27FC236}">
                <a16:creationId xmlns:a16="http://schemas.microsoft.com/office/drawing/2014/main" id="{514EF82A-63CF-4E9D-90D6-05AEA92B1AB1}"/>
              </a:ext>
            </a:extLst>
          </p:cNvPr>
          <p:cNvSpPr txBox="1">
            <a:spLocks/>
          </p:cNvSpPr>
          <p:nvPr/>
        </p:nvSpPr>
        <p:spPr>
          <a:xfrm>
            <a:off x="4970738" y="4623594"/>
            <a:ext cx="141032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400" b="1" dirty="0" err="1">
                <a:solidFill>
                  <a:srgbClr val="C00000"/>
                </a:solidFill>
              </a:rPr>
              <a:t>Midale</a:t>
            </a:r>
            <a:r>
              <a:rPr lang="en-US" sz="1400" b="1" dirty="0">
                <a:solidFill>
                  <a:srgbClr val="C00000"/>
                </a:solidFill>
              </a:rPr>
              <a:t> Beds</a:t>
            </a:r>
          </a:p>
        </p:txBody>
      </p:sp>
    </p:spTree>
    <p:extLst>
      <p:ext uri="{BB962C8B-B14F-4D97-AF65-F5344CB8AC3E}">
        <p14:creationId xmlns:p14="http://schemas.microsoft.com/office/powerpoint/2010/main" val="407120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FA8935-02AB-40D2-B2EA-0829CDCF3C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04A8898-84A8-494D-AF7D-31ABC85F2D1D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CFE089-492F-447C-AF91-5E06CC612CC3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FCEE0D-4C21-4DA7-A222-5151AD11AB21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1" name="Google Shape;111;p26"/>
          <p:cNvSpPr txBox="1">
            <a:spLocks noGrp="1"/>
          </p:cNvSpPr>
          <p:nvPr>
            <p:ph type="title"/>
          </p:nvPr>
        </p:nvSpPr>
        <p:spPr>
          <a:xfrm>
            <a:off x="311700" y="33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1"/>
          </p:nvPr>
        </p:nvSpPr>
        <p:spPr>
          <a:xfrm>
            <a:off x="311700" y="964525"/>
            <a:ext cx="727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Geological Background</a:t>
            </a:r>
            <a:endParaRPr sz="2300" dirty="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chemeClr val="bg2">
                    <a:lumMod val="75000"/>
                  </a:schemeClr>
                </a:solidFill>
              </a:rPr>
              <a:t>Interpretation</a:t>
            </a:r>
            <a:endParaRPr sz="2300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chemeClr val="bg2">
                    <a:lumMod val="75000"/>
                  </a:schemeClr>
                </a:solidFill>
              </a:rPr>
              <a:t>Horizon Picking, Surface, and Isochron Maps</a:t>
            </a:r>
            <a:endParaRPr sz="2300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chemeClr val="bg2">
                    <a:lumMod val="75000"/>
                  </a:schemeClr>
                </a:solidFill>
              </a:rPr>
              <a:t>Attribute Maps</a:t>
            </a:r>
            <a:endParaRPr sz="2300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chemeClr val="bg2">
                    <a:lumMod val="75000"/>
                  </a:schemeClr>
                </a:solidFill>
              </a:rPr>
              <a:t>Vp/Vs, NRMS, and Gassmann Fluid Substitution</a:t>
            </a:r>
            <a:endParaRPr sz="2300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chemeClr val="bg2">
                    <a:lumMod val="75000"/>
                  </a:schemeClr>
                </a:solidFill>
              </a:rPr>
              <a:t>Target Area</a:t>
            </a:r>
            <a:endParaRPr sz="2300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chemeClr val="bg2">
                    <a:lumMod val="75000"/>
                  </a:schemeClr>
                </a:solidFill>
              </a:rPr>
              <a:t>Economic and Risk</a:t>
            </a:r>
            <a:endParaRPr sz="2300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chemeClr val="bg2">
                    <a:lumMod val="75000"/>
                  </a:schemeClr>
                </a:solidFill>
              </a:rPr>
              <a:t>Recommendation</a:t>
            </a:r>
            <a:endParaRPr sz="2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950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9173BF-B304-4D5C-B784-9C385EDF45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D481C87-45F5-49D5-A46C-E989948D70E3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3BD353-B706-4DB5-B3EA-9A072E8A80AA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E283C0-4979-4BE8-855B-405A1ACB1A17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345375" y="121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Gassmann Fluid Substitution</a:t>
            </a:r>
            <a:endParaRPr dirty="0"/>
          </a:p>
        </p:txBody>
      </p:sp>
      <p:sp>
        <p:nvSpPr>
          <p:cNvPr id="336" name="Google Shape;3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39" name="Google Shape;339;p51"/>
          <p:cNvSpPr txBox="1">
            <a:spLocks noGrp="1"/>
          </p:cNvSpPr>
          <p:nvPr>
            <p:ph type="title" idx="4294967295"/>
          </p:nvPr>
        </p:nvSpPr>
        <p:spPr>
          <a:xfrm>
            <a:off x="1004013" y="1280317"/>
            <a:ext cx="8104187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Original Wedge Model			        Gassmann Wedge Model</a:t>
            </a:r>
            <a:endParaRPr sz="2000" b="1" dirty="0"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25" y="1645550"/>
            <a:ext cx="4475675" cy="24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/>
          <p:cNvPicPr preferRelativeResize="0"/>
          <p:nvPr/>
        </p:nvPicPr>
        <p:blipFill rotWithShape="1">
          <a:blip r:embed="rId5">
            <a:alphaModFix/>
          </a:blip>
          <a:srcRect b="5731"/>
          <a:stretch/>
        </p:blipFill>
        <p:spPr>
          <a:xfrm>
            <a:off x="4572000" y="1645550"/>
            <a:ext cx="4536200" cy="24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7D94D-209D-4C2C-ABB7-D46307343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BDEC7E7-0A1B-4F8E-A65C-AC275FD9597B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48A554-FDC5-4BE7-8E0D-D647CD34165A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0215AC-C023-4BC2-A35D-BB033A369644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44" name="Google Shape;344;p52"/>
          <p:cNvSpPr txBox="1">
            <a:spLocks noGrp="1"/>
          </p:cNvSpPr>
          <p:nvPr>
            <p:ph type="title"/>
          </p:nvPr>
        </p:nvSpPr>
        <p:spPr>
          <a:xfrm>
            <a:off x="311700" y="33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45" name="Google Shape;345;p52"/>
          <p:cNvSpPr txBox="1">
            <a:spLocks noGrp="1"/>
          </p:cNvSpPr>
          <p:nvPr>
            <p:ph type="body" idx="1"/>
          </p:nvPr>
        </p:nvSpPr>
        <p:spPr>
          <a:xfrm>
            <a:off x="311700" y="964525"/>
            <a:ext cx="727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Geological Background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Interpretation</a:t>
            </a:r>
            <a:endParaRPr sz="2300" dirty="0">
              <a:solidFill>
                <a:srgbClr val="000000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CCCCCC"/>
                </a:solidFill>
              </a:rPr>
              <a:t>Horizon Picking, Surface, and Isochron Maps</a:t>
            </a:r>
            <a:endParaRPr sz="2300" dirty="0">
              <a:solidFill>
                <a:srgbClr val="CCCCCC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CCCCCC"/>
                </a:solidFill>
              </a:rPr>
              <a:t>Attribute Maps</a:t>
            </a:r>
            <a:endParaRPr sz="2300" dirty="0">
              <a:solidFill>
                <a:srgbClr val="CCCCCC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Vp/Vs, NRMS, and Gassmann Fluid Substitution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Target Area</a:t>
            </a:r>
            <a:endParaRPr sz="2300" dirty="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Economic and Risk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Recommendation</a:t>
            </a:r>
            <a:endParaRPr sz="2300" dirty="0">
              <a:solidFill>
                <a:srgbClr val="B7B7B7"/>
              </a:solidFill>
            </a:endParaRPr>
          </a:p>
        </p:txBody>
      </p:sp>
      <p:sp>
        <p:nvSpPr>
          <p:cNvPr id="346" name="Google Shape;346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F853C6E-530A-48C1-BD3B-C4F87AEA8A3A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2D16B1-2284-475C-AF04-BEDB642236AF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FDA653-AF0D-4788-8305-2F4CB83E4061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25" name="Picture 2" descr="Image result for colorado school of mines logo">
            <a:extLst>
              <a:ext uri="{FF2B5EF4-FFF2-40B4-BE49-F238E27FC236}">
                <a16:creationId xmlns:a16="http://schemas.microsoft.com/office/drawing/2014/main" id="{EA097B2B-36FA-45AD-BB04-64B09F76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1" name="Google Shape;351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63226-F88A-4708-A970-11689075F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0" b="3230"/>
          <a:stretch/>
        </p:blipFill>
        <p:spPr>
          <a:xfrm>
            <a:off x="122842" y="166166"/>
            <a:ext cx="8740779" cy="459168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C52478-C9D4-4FD4-95CB-59F4FDDEE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258EAB-7E40-4F55-961D-82F981916445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BB9299-10F4-4E4E-AB5E-2D9D1BE10694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5FD3EB-7A29-4EF0-AF94-BED0B07F0A34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75" name="Google Shape;375;p54"/>
          <p:cNvSpPr txBox="1">
            <a:spLocks noGrp="1"/>
          </p:cNvSpPr>
          <p:nvPr>
            <p:ph type="title"/>
          </p:nvPr>
        </p:nvSpPr>
        <p:spPr>
          <a:xfrm>
            <a:off x="311700" y="33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76" name="Google Shape;376;p54"/>
          <p:cNvSpPr txBox="1">
            <a:spLocks noGrp="1"/>
          </p:cNvSpPr>
          <p:nvPr>
            <p:ph type="body" idx="1"/>
          </p:nvPr>
        </p:nvSpPr>
        <p:spPr>
          <a:xfrm>
            <a:off x="311700" y="964525"/>
            <a:ext cx="727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Geological Background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Interpretation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Horizon Picking, Surface, and Isochron Maps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Attribute Maps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Vp/Vs, NRMS, and Gassmann Fluid Substitution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Target Area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Economic and Risk</a:t>
            </a:r>
            <a:endParaRPr sz="2300" dirty="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Recommendation</a:t>
            </a:r>
            <a:endParaRPr sz="2300" dirty="0">
              <a:solidFill>
                <a:srgbClr val="B7B7B7"/>
              </a:solidFill>
            </a:endParaRPr>
          </a:p>
          <a:p>
            <a:pPr marL="800100" lvl="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2300" dirty="0">
              <a:solidFill>
                <a:srgbClr val="B7B7B7"/>
              </a:solidFill>
            </a:endParaRPr>
          </a:p>
        </p:txBody>
      </p:sp>
      <p:sp>
        <p:nvSpPr>
          <p:cNvPr id="377" name="Google Shape;377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6CD5A3-92B2-46B9-B648-E63701141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07EA41E-DDC5-4087-A7DF-F0F312D0E32C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2D36B1-D44E-49A0-B3EB-9ECA2F5F1AA5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CF00E2-06D2-44DF-A663-0270CBC51C71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82" name="Google Shape;382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Economics</a:t>
            </a:r>
            <a:endParaRPr/>
          </a:p>
        </p:txBody>
      </p:sp>
      <p:sp>
        <p:nvSpPr>
          <p:cNvPr id="383" name="Google Shape;383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84" name="Google Shape;38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000" y="1705475"/>
            <a:ext cx="4095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737" y="1032420"/>
            <a:ext cx="6766226" cy="245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3738" y="3647563"/>
            <a:ext cx="6766225" cy="100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01727-D2B5-4564-A33B-0BF7CD596E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EE8C75F-DE67-4E07-B015-A097512CF8E1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2EC0C1-8FF3-4FC3-82A7-0D30A317874F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8B0BF8-5999-41FA-A130-D52CB174B34A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91" name="Google Shape;391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Tornado Diagram from GeoX</a:t>
            </a:r>
            <a:endParaRPr/>
          </a:p>
        </p:txBody>
      </p:sp>
      <p:sp>
        <p:nvSpPr>
          <p:cNvPr id="392" name="Google Shape;392;p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93" name="Google Shape;393;p56"/>
          <p:cNvPicPr preferRelativeResize="0"/>
          <p:nvPr/>
        </p:nvPicPr>
        <p:blipFill rotWithShape="1">
          <a:blip r:embed="rId4">
            <a:alphaModFix/>
          </a:blip>
          <a:srcRect l="18809" t="-1712" r="438" b="4378"/>
          <a:stretch/>
        </p:blipFill>
        <p:spPr>
          <a:xfrm>
            <a:off x="2806996" y="962325"/>
            <a:ext cx="5165150" cy="36454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39;p51">
            <a:extLst>
              <a:ext uri="{FF2B5EF4-FFF2-40B4-BE49-F238E27FC236}">
                <a16:creationId xmlns:a16="http://schemas.microsoft.com/office/drawing/2014/main" id="{77FB106E-8041-4FB4-8EB8-73CA051EB5DC}"/>
              </a:ext>
            </a:extLst>
          </p:cNvPr>
          <p:cNvSpPr txBox="1">
            <a:spLocks/>
          </p:cNvSpPr>
          <p:nvPr/>
        </p:nvSpPr>
        <p:spPr>
          <a:xfrm>
            <a:off x="2126511" y="1063747"/>
            <a:ext cx="839973" cy="57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sz="1400" dirty="0"/>
              <a:t>      Area</a:t>
            </a:r>
          </a:p>
        </p:txBody>
      </p:sp>
      <p:sp>
        <p:nvSpPr>
          <p:cNvPr id="10" name="Google Shape;339;p51">
            <a:extLst>
              <a:ext uri="{FF2B5EF4-FFF2-40B4-BE49-F238E27FC236}">
                <a16:creationId xmlns:a16="http://schemas.microsoft.com/office/drawing/2014/main" id="{4201784E-85B1-4B7E-B75A-50E6F7D3C679}"/>
              </a:ext>
            </a:extLst>
          </p:cNvPr>
          <p:cNvSpPr txBox="1">
            <a:spLocks/>
          </p:cNvSpPr>
          <p:nvPr/>
        </p:nvSpPr>
        <p:spPr>
          <a:xfrm>
            <a:off x="91237" y="1535025"/>
            <a:ext cx="2790187" cy="57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Tx/>
              <a:buFontTx/>
            </a:pPr>
            <a:endParaRPr lang="en-US" sz="100" dirty="0"/>
          </a:p>
          <a:p>
            <a:pPr algn="r">
              <a:spcBef>
                <a:spcPts val="0"/>
              </a:spcBef>
              <a:buClrTx/>
              <a:buFontTx/>
            </a:pPr>
            <a:r>
              <a:rPr lang="en-US" sz="1400" dirty="0"/>
              <a:t>Porosity</a:t>
            </a:r>
          </a:p>
          <a:p>
            <a:pPr algn="r">
              <a:spcBef>
                <a:spcPts val="0"/>
              </a:spcBef>
              <a:buClrTx/>
              <a:buFontTx/>
            </a:pPr>
            <a:endParaRPr lang="en-US" sz="1800" dirty="0"/>
          </a:p>
          <a:p>
            <a:pPr algn="r">
              <a:spcBef>
                <a:spcPts val="0"/>
              </a:spcBef>
              <a:buClrTx/>
              <a:buFontTx/>
            </a:pPr>
            <a:r>
              <a:rPr lang="en-US" sz="1400" dirty="0"/>
              <a:t>Formation Volume Factor</a:t>
            </a:r>
          </a:p>
          <a:p>
            <a:pPr algn="r">
              <a:spcBef>
                <a:spcPts val="0"/>
              </a:spcBef>
              <a:buClrTx/>
              <a:buFontTx/>
            </a:pPr>
            <a:endParaRPr lang="en-US" sz="1400" dirty="0"/>
          </a:p>
          <a:p>
            <a:pPr algn="r">
              <a:spcBef>
                <a:spcPts val="0"/>
              </a:spcBef>
              <a:buClrTx/>
              <a:buFontTx/>
            </a:pPr>
            <a:r>
              <a:rPr lang="en-US" sz="1400" dirty="0"/>
              <a:t>Reservoir Thickness</a:t>
            </a:r>
          </a:p>
          <a:p>
            <a:pPr algn="r">
              <a:spcBef>
                <a:spcPts val="0"/>
              </a:spcBef>
              <a:buClrTx/>
              <a:buFontTx/>
            </a:pPr>
            <a:endParaRPr lang="en-US" sz="1600" dirty="0"/>
          </a:p>
          <a:p>
            <a:pPr algn="r">
              <a:spcBef>
                <a:spcPts val="0"/>
              </a:spcBef>
              <a:buClrTx/>
              <a:buFontTx/>
            </a:pPr>
            <a:r>
              <a:rPr lang="en-US" sz="1400" dirty="0"/>
              <a:t>Oil Saturation</a:t>
            </a:r>
          </a:p>
          <a:p>
            <a:pPr algn="r">
              <a:spcBef>
                <a:spcPts val="0"/>
              </a:spcBef>
              <a:buClrTx/>
              <a:buFontTx/>
            </a:pPr>
            <a:endParaRPr lang="en-US" sz="1800" dirty="0"/>
          </a:p>
          <a:p>
            <a:pPr algn="r">
              <a:spcBef>
                <a:spcPts val="0"/>
              </a:spcBef>
              <a:buClrTx/>
              <a:buFontTx/>
            </a:pPr>
            <a:r>
              <a:rPr lang="en-US" sz="1400" dirty="0"/>
              <a:t>Recovery Factor Oil</a:t>
            </a:r>
          </a:p>
          <a:p>
            <a:pPr algn="r">
              <a:spcBef>
                <a:spcPts val="0"/>
              </a:spcBef>
              <a:buClrTx/>
              <a:buFontTx/>
            </a:pPr>
            <a:endParaRPr lang="en-US" sz="1800" dirty="0"/>
          </a:p>
          <a:p>
            <a:pPr algn="r">
              <a:spcBef>
                <a:spcPts val="0"/>
              </a:spcBef>
              <a:buClrTx/>
              <a:buFontTx/>
            </a:pPr>
            <a:r>
              <a:rPr lang="en-US" sz="1400" dirty="0"/>
              <a:t>Net/Gross Ratio</a:t>
            </a:r>
          </a:p>
          <a:p>
            <a:pPr algn="r">
              <a:spcBef>
                <a:spcPts val="0"/>
              </a:spcBef>
              <a:buClrTx/>
              <a:buFontTx/>
            </a:pPr>
            <a:endParaRPr lang="en-US" sz="1600" dirty="0"/>
          </a:p>
          <a:p>
            <a:pPr algn="r">
              <a:spcBef>
                <a:spcPts val="0"/>
              </a:spcBef>
              <a:buClrTx/>
              <a:buFontTx/>
            </a:pPr>
            <a:r>
              <a:rPr lang="en-US" sz="1400" dirty="0"/>
              <a:t>Geometric Factor</a:t>
            </a:r>
          </a:p>
        </p:txBody>
      </p:sp>
      <p:sp>
        <p:nvSpPr>
          <p:cNvPr id="11" name="Google Shape;339;p51">
            <a:extLst>
              <a:ext uri="{FF2B5EF4-FFF2-40B4-BE49-F238E27FC236}">
                <a16:creationId xmlns:a16="http://schemas.microsoft.com/office/drawing/2014/main" id="{E9F44453-EB17-4C02-9FB7-667D0F8E480C}"/>
              </a:ext>
            </a:extLst>
          </p:cNvPr>
          <p:cNvSpPr txBox="1">
            <a:spLocks/>
          </p:cNvSpPr>
          <p:nvPr/>
        </p:nvSpPr>
        <p:spPr>
          <a:xfrm>
            <a:off x="4030763" y="4552416"/>
            <a:ext cx="3327990" cy="57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sz="1200" b="1" dirty="0"/>
              <a:t>      Accumulation Size Oil [1e6 Sm3]</a:t>
            </a:r>
          </a:p>
        </p:txBody>
      </p:sp>
      <p:pic>
        <p:nvPicPr>
          <p:cNvPr id="12" name="Google Shape;393;p56">
            <a:extLst>
              <a:ext uri="{FF2B5EF4-FFF2-40B4-BE49-F238E27FC236}">
                <a16:creationId xmlns:a16="http://schemas.microsoft.com/office/drawing/2014/main" id="{79D9CD3A-C219-4251-900D-A20C179FD5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1397" t="45742" r="457" b="46309"/>
          <a:stretch/>
        </p:blipFill>
        <p:spPr>
          <a:xfrm>
            <a:off x="7166344" y="2700670"/>
            <a:ext cx="805801" cy="489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0009C4-B01E-43B9-9224-BAAB868963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880F89-4C50-43F1-BB69-E84C0A72B951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A52DEC-B182-4EFD-837C-E0D458BBA785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1F6520-645B-430C-A94B-22A538A4F585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98" name="Google Shape;398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Diagram from GeoX</a:t>
            </a:r>
            <a:endParaRPr/>
          </a:p>
        </p:txBody>
      </p:sp>
      <p:sp>
        <p:nvSpPr>
          <p:cNvPr id="399" name="Google Shape;399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00" name="Google Shape;40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000" y="1017725"/>
            <a:ext cx="6181129" cy="38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7"/>
          <p:cNvPicPr preferRelativeResize="0"/>
          <p:nvPr/>
        </p:nvPicPr>
        <p:blipFill rotWithShape="1">
          <a:blip r:embed="rId4">
            <a:alphaModFix/>
          </a:blip>
          <a:srcRect l="80632" b="74138"/>
          <a:stretch/>
        </p:blipFill>
        <p:spPr>
          <a:xfrm>
            <a:off x="6022448" y="1017725"/>
            <a:ext cx="1784675" cy="14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A1EB3-F9B7-4EAD-9AB9-F115FDC48B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123B6D-28D2-4435-B56E-833BE7DF2375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B835A6-73C3-4999-9656-31E805FAA0F4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A4AD40-223F-4265-9B7D-7B775A0C7658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06" name="Google Shape;406;p58"/>
          <p:cNvSpPr txBox="1">
            <a:spLocks noGrp="1"/>
          </p:cNvSpPr>
          <p:nvPr>
            <p:ph type="title"/>
          </p:nvPr>
        </p:nvSpPr>
        <p:spPr>
          <a:xfrm>
            <a:off x="311700" y="33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07" name="Google Shape;407;p58"/>
          <p:cNvSpPr txBox="1">
            <a:spLocks noGrp="1"/>
          </p:cNvSpPr>
          <p:nvPr>
            <p:ph type="body" idx="1"/>
          </p:nvPr>
        </p:nvSpPr>
        <p:spPr>
          <a:xfrm>
            <a:off x="311700" y="964525"/>
            <a:ext cx="727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Geological Background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Interpretation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Horizon Picking, Surface, and Isochron Maps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Attribute Maps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Vp/Vs, NRMS, and Gassmann Fluid Substitution</a:t>
            </a:r>
            <a:endParaRPr sz="2300" dirty="0">
              <a:solidFill>
                <a:srgbClr val="B7B7B7"/>
              </a:solidFill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Target Area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B7B7B7"/>
                </a:solidFill>
              </a:rPr>
              <a:t>Economic and Risk</a:t>
            </a:r>
            <a:endParaRPr sz="2300" dirty="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" sz="2300" dirty="0">
                <a:solidFill>
                  <a:srgbClr val="000000"/>
                </a:solidFill>
              </a:rPr>
              <a:t>Recommendation</a:t>
            </a:r>
            <a:endParaRPr sz="2300" dirty="0">
              <a:solidFill>
                <a:srgbClr val="000000"/>
              </a:solidFill>
            </a:endParaRPr>
          </a:p>
          <a:p>
            <a:pPr marL="342900" lvl="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2300" dirty="0">
              <a:solidFill>
                <a:srgbClr val="B7B7B7"/>
              </a:solidFill>
            </a:endParaRPr>
          </a:p>
        </p:txBody>
      </p:sp>
      <p:sp>
        <p:nvSpPr>
          <p:cNvPr id="408" name="Google Shape;408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1DAF2D8-2280-4AB4-9508-9691A84B04EC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90559B-5A45-4FAA-B896-4FD12628AC74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C7087-3D3E-40C2-AB74-75A191675625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2" name="Picture 2" descr="Image result for colorado school of mines logo">
            <a:extLst>
              <a:ext uri="{FF2B5EF4-FFF2-40B4-BE49-F238E27FC236}">
                <a16:creationId xmlns:a16="http://schemas.microsoft.com/office/drawing/2014/main" id="{8B0C1E86-6A2D-49D1-9AAD-6F0A84F4C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900E82-3C61-4445-9D99-5AD81C4961BD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C64F6A-ECA9-4A81-A3DB-4A45B0EE1045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1E10F6-CCB2-4468-BC1C-B760CD0B018D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13" name="Google Shape;41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Recommendation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4" name="Google Shape;414;p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15" name="Google Shape;4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043" y="977051"/>
            <a:ext cx="5843305" cy="3816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3E3D84-CC33-42B6-8B18-4AD219DED110}"/>
              </a:ext>
            </a:extLst>
          </p:cNvPr>
          <p:cNvCxnSpPr>
            <a:cxnSpLocks/>
          </p:cNvCxnSpPr>
          <p:nvPr/>
        </p:nvCxnSpPr>
        <p:spPr>
          <a:xfrm flipV="1">
            <a:off x="2660392" y="3561908"/>
            <a:ext cx="529375" cy="1382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93C6D2-3419-4931-A6C3-B53771A8AB98}"/>
              </a:ext>
            </a:extLst>
          </p:cNvPr>
          <p:cNvSpPr txBox="1"/>
          <p:nvPr/>
        </p:nvSpPr>
        <p:spPr>
          <a:xfrm>
            <a:off x="1515652" y="3487480"/>
            <a:ext cx="1414131" cy="76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 change (Hydrocarbon still present)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497BE2-2B4C-4B13-B45A-6A596EAA6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CF8AE39-3A91-45EB-A5A0-87FEE6ED0BA5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A47089-C6C8-42CC-B520-E64A02FCD888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219FDA-D810-45A2-960D-DD5C98DD963A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0" name="Google Shape;420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</a:t>
            </a:r>
            <a:endParaRPr dirty="0"/>
          </a:p>
        </p:txBody>
      </p:sp>
      <p:sp>
        <p:nvSpPr>
          <p:cNvPr id="421" name="Google Shape;421;p60"/>
          <p:cNvSpPr txBox="1">
            <a:spLocks noGrp="1"/>
          </p:cNvSpPr>
          <p:nvPr>
            <p:ph type="body" idx="1"/>
          </p:nvPr>
        </p:nvSpPr>
        <p:spPr>
          <a:xfrm>
            <a:off x="1320800" y="1413989"/>
            <a:ext cx="751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P10 - 12.8 billion dollars, 201 million barrels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P50 - 2.4 billion dollars, 37 million barrels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P90 - 340 million dollars, 5 million barrels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422" name="Google Shape;422;p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03A9DB-B948-47AD-B348-BCB649001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C3BCF30-6FAE-414E-AD3F-977B9939650E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62E14E-2746-45E7-A9AD-A6FF1F76E54F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89EB5E-B6F7-42FD-8FF7-C38217FE994A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of Weyburn Field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 idx="4294967295"/>
          </p:nvPr>
        </p:nvSpPr>
        <p:spPr>
          <a:xfrm>
            <a:off x="8104383" y="4512352"/>
            <a:ext cx="1786270" cy="171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(Royer, 2004)</a:t>
            </a:r>
            <a:endParaRPr sz="1100" dirty="0"/>
          </a:p>
        </p:txBody>
      </p:sp>
      <p:pic>
        <p:nvPicPr>
          <p:cNvPr id="17410" name="Picture 2" descr="Figure 1: Location map of Weyburn Field (Royer, 2004).">
            <a:extLst>
              <a:ext uri="{FF2B5EF4-FFF2-40B4-BE49-F238E27FC236}">
                <a16:creationId xmlns:a16="http://schemas.microsoft.com/office/drawing/2014/main" id="{D0FD882F-2FBC-437C-9D87-898877B0D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97208"/>
            <a:ext cx="4425518" cy="350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12;p26">
            <a:extLst>
              <a:ext uri="{FF2B5EF4-FFF2-40B4-BE49-F238E27FC236}">
                <a16:creationId xmlns:a16="http://schemas.microsoft.com/office/drawing/2014/main" id="{80BA9EC5-1D09-4BC3-A04E-4BC318D37D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88428"/>
            <a:ext cx="433472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Located in Williston Basin, Southeastern Saskatchewan</a:t>
            </a:r>
          </a:p>
          <a:p>
            <a:pPr marL="825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CO2 EOR Project to maximize recovery from carbonate reservoir: </a:t>
            </a:r>
            <a:r>
              <a:rPr lang="en-US" sz="2000" dirty="0" err="1">
                <a:solidFill>
                  <a:srgbClr val="C00000"/>
                </a:solidFill>
              </a:rPr>
              <a:t>Midale</a:t>
            </a:r>
            <a:r>
              <a:rPr lang="en-US" sz="2000" dirty="0">
                <a:solidFill>
                  <a:srgbClr val="C00000"/>
                </a:solidFill>
              </a:rPr>
              <a:t> Beds</a:t>
            </a:r>
          </a:p>
          <a:p>
            <a:pPr marL="53975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300"/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Produced </a:t>
            </a:r>
            <a:r>
              <a:rPr lang="en-US" sz="2000" dirty="0">
                <a:solidFill>
                  <a:srgbClr val="C00000"/>
                </a:solidFill>
              </a:rPr>
              <a:t>335 million barrels </a:t>
            </a:r>
            <a:r>
              <a:rPr lang="en-US" sz="2000" dirty="0">
                <a:solidFill>
                  <a:srgbClr val="000000"/>
                </a:solidFill>
              </a:rPr>
              <a:t>of oil </a:t>
            </a: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Estimated </a:t>
            </a:r>
            <a:r>
              <a:rPr lang="en-US" sz="2000" dirty="0">
                <a:solidFill>
                  <a:srgbClr val="C00000"/>
                </a:solidFill>
              </a:rPr>
              <a:t>1.4 billion barrels </a:t>
            </a:r>
            <a:r>
              <a:rPr lang="en-US" sz="2000" dirty="0">
                <a:solidFill>
                  <a:srgbClr val="000000"/>
                </a:solidFill>
              </a:rPr>
              <a:t>OOIP</a:t>
            </a: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endParaRPr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6B7458C-D072-4784-8C82-13709F755341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04282D-AB4F-4D05-B9C3-76381F975FFD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50B7D-550C-4D6F-9798-4B74EDCB66AB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5" name="Picture 2" descr="Image result for colorado school of mines logo">
            <a:extLst>
              <a:ext uri="{FF2B5EF4-FFF2-40B4-BE49-F238E27FC236}">
                <a16:creationId xmlns:a16="http://schemas.microsoft.com/office/drawing/2014/main" id="{6CF1B033-6D74-46DB-865D-C6FDBB68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" y="4752885"/>
            <a:ext cx="2569155" cy="3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8" name="Google Shape;428;p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5B9603-DD62-40DF-B693-6E2FADD09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6" t="12759" r="51532" b="3231"/>
          <a:stretch/>
        </p:blipFill>
        <p:spPr>
          <a:xfrm>
            <a:off x="636978" y="947934"/>
            <a:ext cx="4135544" cy="4108883"/>
          </a:xfrm>
          <a:prstGeom prst="rect">
            <a:avLst/>
          </a:prstGeom>
        </p:spPr>
      </p:pic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Recommendation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0" name="Google Shape;430;p61"/>
          <p:cNvSpPr/>
          <p:nvPr/>
        </p:nvSpPr>
        <p:spPr>
          <a:xfrm>
            <a:off x="2689365" y="3308925"/>
            <a:ext cx="275100" cy="275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21;p60">
            <a:extLst>
              <a:ext uri="{FF2B5EF4-FFF2-40B4-BE49-F238E27FC236}">
                <a16:creationId xmlns:a16="http://schemas.microsoft.com/office/drawing/2014/main" id="{579F5A03-1F66-4288-8ED1-4FBB48FB92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44860" y="2178346"/>
            <a:ext cx="6531958" cy="3394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00"/>
                </a:solidFill>
              </a:rPr>
              <a:t>P10</a:t>
            </a:r>
            <a:r>
              <a:rPr lang="en" sz="1600" dirty="0">
                <a:solidFill>
                  <a:srgbClr val="FFFF00"/>
                </a:solidFill>
              </a:rPr>
              <a:t> </a:t>
            </a:r>
            <a:r>
              <a:rPr lang="en" sz="1600" dirty="0">
                <a:solidFill>
                  <a:schemeClr val="bg1"/>
                </a:solidFill>
              </a:rPr>
              <a:t>- 12.8 billion dollars, 201 million barrels</a:t>
            </a:r>
            <a:endParaRPr sz="16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B0F0"/>
                </a:solidFill>
              </a:rPr>
              <a:t>P50</a:t>
            </a:r>
            <a:r>
              <a:rPr lang="en" sz="1600" dirty="0">
                <a:solidFill>
                  <a:schemeClr val="bg1"/>
                </a:solidFill>
              </a:rPr>
              <a:t> - 2.4 billion dollars, 37 million barrels</a:t>
            </a:r>
            <a:endParaRPr sz="16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92D050"/>
                </a:solidFill>
              </a:rPr>
              <a:t>P90</a:t>
            </a:r>
            <a:r>
              <a:rPr lang="en" sz="1600" dirty="0">
                <a:solidFill>
                  <a:srgbClr val="92D050"/>
                </a:solidFill>
              </a:rPr>
              <a:t> </a:t>
            </a:r>
            <a:r>
              <a:rPr lang="en" sz="1600" dirty="0">
                <a:solidFill>
                  <a:schemeClr val="bg1"/>
                </a:solidFill>
              </a:rPr>
              <a:t>- 340 million dollars, 5 million barrels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0" name="Google Shape;440;p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44444"/>
                </a:solidFill>
              </a:rPr>
              <a:t>[1] GPGN 558: Seismic Interpretation Lecture Notes</a:t>
            </a:r>
            <a:endParaRPr sz="1700">
              <a:solidFill>
                <a:srgbClr val="444444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700">
              <a:solidFill>
                <a:srgbClr val="44444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44444"/>
                </a:solidFill>
              </a:rPr>
              <a:t>[2]</a:t>
            </a:r>
            <a:r>
              <a:rPr lang="en" sz="1700" i="1">
                <a:solidFill>
                  <a:srgbClr val="444444"/>
                </a:solidFill>
              </a:rPr>
              <a:t> </a:t>
            </a:r>
            <a:r>
              <a:rPr lang="en" sz="1700">
                <a:solidFill>
                  <a:srgbClr val="444444"/>
                </a:solidFill>
              </a:rPr>
              <a:t>“Overview of Seismic Interpretation.”</a:t>
            </a:r>
            <a:r>
              <a:rPr lang="en" sz="1700" i="1">
                <a:solidFill>
                  <a:srgbClr val="444444"/>
                </a:solidFill>
              </a:rPr>
              <a:t> Robbie Gries: A Career of Many 'Firsts' - </a:t>
            </a:r>
            <a:endParaRPr sz="1700" i="1">
              <a:solidFill>
                <a:srgbClr val="444444"/>
              </a:solidFill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 i="1">
                <a:solidFill>
                  <a:srgbClr val="444444"/>
                </a:solidFill>
              </a:rPr>
              <a:t>AAPG Explorer April 2012,archives.aapg.org/slide_resources/schroeder/9/index.cfm.</a:t>
            </a:r>
            <a:endParaRPr sz="1700" i="1">
              <a:solidFill>
                <a:srgbClr val="44444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700" i="1">
              <a:solidFill>
                <a:srgbClr val="44444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16984-7140-42F2-95BE-9D4EC60AF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A4E32A-7046-4401-927C-3B19E7FEBB7D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C98FAD-A46A-4443-849A-57E35FA24F4F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952732-587E-4E23-9B42-B94B861AB15E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Generalized Cross Section of Weyburn Reservoir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title" idx="4294967295"/>
          </p:nvPr>
        </p:nvSpPr>
        <p:spPr>
          <a:xfrm>
            <a:off x="6342063" y="4730750"/>
            <a:ext cx="2801937" cy="258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(Geotech Geol Eng, 2017)</a:t>
            </a:r>
            <a:endParaRPr sz="1100"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900" y="1115597"/>
            <a:ext cx="4728099" cy="361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31925"/>
            <a:ext cx="4068500" cy="33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89D6D7B0-6CDD-429D-86F1-8824C386B1A9}"/>
              </a:ext>
            </a:extLst>
          </p:cNvPr>
          <p:cNvSpPr/>
          <p:nvPr/>
        </p:nvSpPr>
        <p:spPr>
          <a:xfrm>
            <a:off x="3955690" y="2871536"/>
            <a:ext cx="414444" cy="3189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5F51FD4-46BB-4897-8C21-C12AE395331D}"/>
              </a:ext>
            </a:extLst>
          </p:cNvPr>
          <p:cNvSpPr/>
          <p:nvPr/>
        </p:nvSpPr>
        <p:spPr>
          <a:xfrm>
            <a:off x="3955690" y="3778839"/>
            <a:ext cx="414444" cy="3189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16984-7140-42F2-95BE-9D4EC60AF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A4E32A-7046-4401-927C-3B19E7FEBB7D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C98FAD-A46A-4443-849A-57E35FA24F4F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952732-587E-4E23-9B42-B94B861AB15E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Generalized Cross Section of Weyburn Reservoir</a:t>
            </a:r>
            <a:endParaRPr dirty="0"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title" idx="4294967295"/>
          </p:nvPr>
        </p:nvSpPr>
        <p:spPr>
          <a:xfrm>
            <a:off x="6342063" y="4730750"/>
            <a:ext cx="2801937" cy="258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(Geotech Geol Eng, 2017)</a:t>
            </a:r>
            <a:endParaRPr sz="1100"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900" y="1115597"/>
            <a:ext cx="4728099" cy="36145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89D6D7B0-6CDD-429D-86F1-8824C386B1A9}"/>
              </a:ext>
            </a:extLst>
          </p:cNvPr>
          <p:cNvSpPr/>
          <p:nvPr/>
        </p:nvSpPr>
        <p:spPr>
          <a:xfrm>
            <a:off x="3955690" y="2871536"/>
            <a:ext cx="414444" cy="3189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5F51FD4-46BB-4897-8C21-C12AE395331D}"/>
              </a:ext>
            </a:extLst>
          </p:cNvPr>
          <p:cNvSpPr/>
          <p:nvPr/>
        </p:nvSpPr>
        <p:spPr>
          <a:xfrm>
            <a:off x="3955690" y="3778839"/>
            <a:ext cx="414444" cy="3189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12;p26">
            <a:extLst>
              <a:ext uri="{FF2B5EF4-FFF2-40B4-BE49-F238E27FC236}">
                <a16:creationId xmlns:a16="http://schemas.microsoft.com/office/drawing/2014/main" id="{9CD9EF28-7655-496A-AA67-B978F654C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88428"/>
            <a:ext cx="364399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Midale</a:t>
            </a:r>
            <a:r>
              <a:rPr lang="en-US" sz="2000" dirty="0">
                <a:solidFill>
                  <a:srgbClr val="000000"/>
                </a:solidFill>
              </a:rPr>
              <a:t> carbonate reservoirs contain 2 distinct zones at depth approximately 1450 m</a:t>
            </a: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7101E1"/>
                </a:solidFill>
              </a:rPr>
              <a:t>Marly</a:t>
            </a:r>
            <a:endParaRPr lang="en-US" sz="2000" b="1" dirty="0">
              <a:solidFill>
                <a:srgbClr val="7101E1"/>
              </a:solidFill>
            </a:endParaRPr>
          </a:p>
          <a:p>
            <a:pPr marL="53975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300"/>
              <a:buNone/>
            </a:pPr>
            <a:r>
              <a:rPr lang="en-US" sz="1700" dirty="0">
                <a:solidFill>
                  <a:srgbClr val="000000"/>
                </a:solidFill>
              </a:rPr>
              <a:t>	Permeability 10 md</a:t>
            </a:r>
          </a:p>
          <a:p>
            <a:pPr marL="53975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300"/>
              <a:buNone/>
            </a:pPr>
            <a:r>
              <a:rPr lang="en-US" sz="1700" dirty="0">
                <a:solidFill>
                  <a:srgbClr val="000000"/>
                </a:solidFill>
              </a:rPr>
              <a:t>	Porosity 26%</a:t>
            </a:r>
          </a:p>
          <a:p>
            <a:pPr marL="53975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300"/>
              <a:buNone/>
            </a:pPr>
            <a:r>
              <a:rPr lang="en-US" sz="1700" dirty="0">
                <a:solidFill>
                  <a:srgbClr val="000000"/>
                </a:solidFill>
              </a:rPr>
              <a:t>	Thickness 7-10 m</a:t>
            </a:r>
          </a:p>
          <a:p>
            <a:pPr indent="-374650">
              <a:lnSpc>
                <a:spcPct val="100000"/>
              </a:lnSpc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A1FA"/>
                </a:solidFill>
              </a:rPr>
              <a:t>Vuggy</a:t>
            </a:r>
            <a:endParaRPr lang="en-US" sz="2000" b="1" dirty="0">
              <a:solidFill>
                <a:srgbClr val="00A1FA"/>
              </a:solidFill>
            </a:endParaRPr>
          </a:p>
          <a:p>
            <a:pPr marL="53975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300"/>
              <a:buNone/>
            </a:pPr>
            <a:r>
              <a:rPr lang="en-US" sz="1700" dirty="0">
                <a:solidFill>
                  <a:srgbClr val="000000"/>
                </a:solidFill>
              </a:rPr>
              <a:t>	Permeability 15 md</a:t>
            </a:r>
          </a:p>
          <a:p>
            <a:pPr marL="53975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300"/>
              <a:buNone/>
            </a:pPr>
            <a:r>
              <a:rPr lang="en-US" sz="1700" dirty="0">
                <a:solidFill>
                  <a:srgbClr val="000000"/>
                </a:solidFill>
              </a:rPr>
              <a:t>	Porosity 11%</a:t>
            </a:r>
          </a:p>
          <a:p>
            <a:pPr marL="53975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300"/>
              <a:buNone/>
            </a:pPr>
            <a:r>
              <a:rPr lang="en-US" sz="1700" dirty="0">
                <a:solidFill>
                  <a:srgbClr val="000000"/>
                </a:solidFill>
              </a:rPr>
              <a:t>	Thickness 5-20 m</a:t>
            </a:r>
          </a:p>
          <a:p>
            <a:pPr marL="82550" indent="0">
              <a:lnSpc>
                <a:spcPct val="100000"/>
              </a:lnSpc>
              <a:buClr>
                <a:srgbClr val="000000"/>
              </a:buClr>
              <a:buSzPts val="2300"/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lvl="1" indent="-374650">
              <a:lnSpc>
                <a:spcPct val="100000"/>
              </a:lnSpc>
              <a:buClr>
                <a:srgbClr val="000000"/>
              </a:buClr>
              <a:buSzPts val="2300"/>
              <a:buFont typeface="Arial" panose="020B0604020202020204" pitchFamily="34" charset="0"/>
              <a:buChar char="•"/>
            </a:pPr>
            <a:endParaRPr sz="1700" dirty="0">
              <a:solidFill>
                <a:srgbClr val="00000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7D5CE59-B651-4D22-8A82-817015B7348D}"/>
              </a:ext>
            </a:extLst>
          </p:cNvPr>
          <p:cNvSpPr/>
          <p:nvPr/>
        </p:nvSpPr>
        <p:spPr>
          <a:xfrm>
            <a:off x="3955690" y="2871536"/>
            <a:ext cx="414444" cy="318977"/>
          </a:xfrm>
          <a:prstGeom prst="rightArrow">
            <a:avLst/>
          </a:prstGeom>
          <a:solidFill>
            <a:srgbClr val="C78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299933D-9C81-4505-9231-9F3FD66A17AB}"/>
              </a:ext>
            </a:extLst>
          </p:cNvPr>
          <p:cNvSpPr/>
          <p:nvPr/>
        </p:nvSpPr>
        <p:spPr>
          <a:xfrm>
            <a:off x="3963405" y="3778215"/>
            <a:ext cx="414444" cy="318977"/>
          </a:xfrm>
          <a:prstGeom prst="rightArrow">
            <a:avLst/>
          </a:prstGeom>
          <a:solidFill>
            <a:srgbClr val="00A1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4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16984-7140-42F2-95BE-9D4EC60AF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A4E32A-7046-4401-927C-3B19E7FEBB7D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C98FAD-A46A-4443-849A-57E35FA24F4F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952732-587E-4E23-9B42-B94B861AB15E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Stratigraphic Column Showing </a:t>
            </a:r>
            <a:r>
              <a:rPr lang="en-US" dirty="0" err="1"/>
              <a:t>Midale</a:t>
            </a:r>
            <a:r>
              <a:rPr lang="en-US" dirty="0"/>
              <a:t> Bed</a:t>
            </a:r>
            <a:endParaRPr dirty="0"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title" idx="4294967295"/>
          </p:nvPr>
        </p:nvSpPr>
        <p:spPr>
          <a:xfrm>
            <a:off x="6574845" y="4730751"/>
            <a:ext cx="2569156" cy="246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(Royer, 2004)</a:t>
            </a:r>
            <a:endParaRPr sz="1100" dirty="0"/>
          </a:p>
        </p:txBody>
      </p:sp>
      <p:pic>
        <p:nvPicPr>
          <p:cNvPr id="18434" name="Picture 2" descr="Figure 2: Stratigraphic column showing the location of the Midale Bed (Royer, 2004).">
            <a:extLst>
              <a:ext uri="{FF2B5EF4-FFF2-40B4-BE49-F238E27FC236}">
                <a16:creationId xmlns:a16="http://schemas.microsoft.com/office/drawing/2014/main" id="{4BDA662A-481D-489F-9EF6-C5AF96E0F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68" y="929491"/>
            <a:ext cx="5732942" cy="382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497136E-6C23-4A22-89E8-0E2D1B629E56}"/>
              </a:ext>
            </a:extLst>
          </p:cNvPr>
          <p:cNvSpPr/>
          <p:nvPr/>
        </p:nvSpPr>
        <p:spPr>
          <a:xfrm rot="10800000">
            <a:off x="7597340" y="2252773"/>
            <a:ext cx="414444" cy="3189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9EFFB1-2E7A-4367-94A3-0CEA3D96CF2C}"/>
              </a:ext>
            </a:extLst>
          </p:cNvPr>
          <p:cNvSpPr/>
          <p:nvPr/>
        </p:nvSpPr>
        <p:spPr>
          <a:xfrm rot="10800000">
            <a:off x="7597340" y="2682560"/>
            <a:ext cx="414444" cy="31897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B57D0A6-3286-44B6-A9CD-808BDE75C4B6}"/>
              </a:ext>
            </a:extLst>
          </p:cNvPr>
          <p:cNvSpPr/>
          <p:nvPr/>
        </p:nvSpPr>
        <p:spPr>
          <a:xfrm rot="10800000">
            <a:off x="7597340" y="1900029"/>
            <a:ext cx="414444" cy="31897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5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A2233E-D297-4170-8623-29AF1AA13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802E688-7899-4428-93B1-1D020AE1AA48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3FDEC3-E732-4A83-BFB2-8CD1ACB2F227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E7528B-25A6-49F0-8C58-59C20ACF9BC0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Midale Marly and Vuggy Reservoir</a:t>
            </a:r>
            <a:endParaRPr dirty="0"/>
          </a:p>
        </p:txBody>
      </p:sp>
      <p:sp>
        <p:nvSpPr>
          <p:cNvPr id="175" name="Google Shape;17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76" name="Google Shape;1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003312"/>
            <a:ext cx="3872649" cy="397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13" y="998836"/>
            <a:ext cx="1148662" cy="90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6;p34">
            <a:extLst>
              <a:ext uri="{FF2B5EF4-FFF2-40B4-BE49-F238E27FC236}">
                <a16:creationId xmlns:a16="http://schemas.microsoft.com/office/drawing/2014/main" id="{F762D4C6-58C5-4A60-81AB-4AC03DEED65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5833"/>
          <a:stretch/>
        </p:blipFill>
        <p:spPr>
          <a:xfrm>
            <a:off x="1371599" y="1539686"/>
            <a:ext cx="3872649" cy="34376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5F6374-C5E6-4C75-A68C-1CE6EFDD7B48}"/>
              </a:ext>
            </a:extLst>
          </p:cNvPr>
          <p:cNvCxnSpPr>
            <a:cxnSpLocks/>
          </p:cNvCxnSpPr>
          <p:nvPr/>
        </p:nvCxnSpPr>
        <p:spPr>
          <a:xfrm>
            <a:off x="637951" y="3817078"/>
            <a:ext cx="45082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447100-DD16-4441-9E4D-9670825EFF2E}"/>
              </a:ext>
            </a:extLst>
          </p:cNvPr>
          <p:cNvCxnSpPr>
            <a:cxnSpLocks/>
          </p:cNvCxnSpPr>
          <p:nvPr/>
        </p:nvCxnSpPr>
        <p:spPr>
          <a:xfrm>
            <a:off x="637951" y="4035343"/>
            <a:ext cx="450820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E92EDC-6A83-4D83-8DDF-F2FCCD02804C}"/>
              </a:ext>
            </a:extLst>
          </p:cNvPr>
          <p:cNvCxnSpPr>
            <a:cxnSpLocks/>
            <a:stCxn id="44" idx="1"/>
          </p:cNvCxnSpPr>
          <p:nvPr/>
        </p:nvCxnSpPr>
        <p:spPr>
          <a:xfrm>
            <a:off x="637951" y="4260048"/>
            <a:ext cx="4508207" cy="340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Image result for midale beds mississippian stratigraphy">
            <a:extLst>
              <a:ext uri="{FF2B5EF4-FFF2-40B4-BE49-F238E27FC236}">
                <a16:creationId xmlns:a16="http://schemas.microsoft.com/office/drawing/2014/main" id="{91225A99-79AB-4FFB-A38A-B5CB52B8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581" y="926321"/>
            <a:ext cx="2679786" cy="414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59643B-8F06-4A00-9C86-8264A27DA077}"/>
              </a:ext>
            </a:extLst>
          </p:cNvPr>
          <p:cNvCxnSpPr>
            <a:cxnSpLocks/>
          </p:cNvCxnSpPr>
          <p:nvPr/>
        </p:nvCxnSpPr>
        <p:spPr>
          <a:xfrm flipV="1">
            <a:off x="5694581" y="2674375"/>
            <a:ext cx="2679786" cy="106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A4D36E-B339-4B14-B743-E3CAD5EE5CBC}"/>
              </a:ext>
            </a:extLst>
          </p:cNvPr>
          <p:cNvCxnSpPr>
            <a:cxnSpLocks/>
          </p:cNvCxnSpPr>
          <p:nvPr/>
        </p:nvCxnSpPr>
        <p:spPr>
          <a:xfrm>
            <a:off x="5694581" y="2947791"/>
            <a:ext cx="26797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508F62-0FEE-45E3-BC9B-B40A14D06840}"/>
              </a:ext>
            </a:extLst>
          </p:cNvPr>
          <p:cNvCxnSpPr>
            <a:cxnSpLocks/>
          </p:cNvCxnSpPr>
          <p:nvPr/>
        </p:nvCxnSpPr>
        <p:spPr>
          <a:xfrm flipV="1">
            <a:off x="5146158" y="2685008"/>
            <a:ext cx="548423" cy="11566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71EE4E2-EC3F-4949-8D9E-24C7650E4D96}"/>
              </a:ext>
            </a:extLst>
          </p:cNvPr>
          <p:cNvCxnSpPr>
            <a:cxnSpLocks/>
          </p:cNvCxnSpPr>
          <p:nvPr/>
        </p:nvCxnSpPr>
        <p:spPr>
          <a:xfrm flipV="1">
            <a:off x="5146158" y="2947791"/>
            <a:ext cx="548422" cy="13462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5557E7-20DA-400E-AC20-B3FC922C3AC6}"/>
              </a:ext>
            </a:extLst>
          </p:cNvPr>
          <p:cNvCxnSpPr>
            <a:cxnSpLocks/>
          </p:cNvCxnSpPr>
          <p:nvPr/>
        </p:nvCxnSpPr>
        <p:spPr>
          <a:xfrm>
            <a:off x="5694580" y="2762980"/>
            <a:ext cx="267978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867CB3-365C-45A7-B29F-88EAC7C0F7EF}"/>
              </a:ext>
            </a:extLst>
          </p:cNvPr>
          <p:cNvCxnSpPr>
            <a:cxnSpLocks/>
          </p:cNvCxnSpPr>
          <p:nvPr/>
        </p:nvCxnSpPr>
        <p:spPr>
          <a:xfrm flipV="1">
            <a:off x="5146158" y="2762980"/>
            <a:ext cx="548422" cy="128505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Google Shape;174;p34">
            <a:extLst>
              <a:ext uri="{FF2B5EF4-FFF2-40B4-BE49-F238E27FC236}">
                <a16:creationId xmlns:a16="http://schemas.microsoft.com/office/drawing/2014/main" id="{81431462-94CB-4DF5-957E-4B4AB1CC9B03}"/>
              </a:ext>
            </a:extLst>
          </p:cNvPr>
          <p:cNvSpPr txBox="1">
            <a:spLocks/>
          </p:cNvSpPr>
          <p:nvPr/>
        </p:nvSpPr>
        <p:spPr>
          <a:xfrm>
            <a:off x="637952" y="3757023"/>
            <a:ext cx="79217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400" b="1" dirty="0" err="1"/>
              <a:t>Marly</a:t>
            </a:r>
            <a:endParaRPr lang="en-US" sz="1400" b="1" dirty="0"/>
          </a:p>
        </p:txBody>
      </p:sp>
      <p:sp>
        <p:nvSpPr>
          <p:cNvPr id="44" name="Google Shape;174;p34">
            <a:extLst>
              <a:ext uri="{FF2B5EF4-FFF2-40B4-BE49-F238E27FC236}">
                <a16:creationId xmlns:a16="http://schemas.microsoft.com/office/drawing/2014/main" id="{35756A3B-162A-450A-94E0-DAA672A6C987}"/>
              </a:ext>
            </a:extLst>
          </p:cNvPr>
          <p:cNvSpPr txBox="1">
            <a:spLocks/>
          </p:cNvSpPr>
          <p:nvPr/>
        </p:nvSpPr>
        <p:spPr>
          <a:xfrm>
            <a:off x="637951" y="3973698"/>
            <a:ext cx="77802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400" b="1" dirty="0" err="1"/>
              <a:t>Vuggy</a:t>
            </a:r>
            <a:endParaRPr lang="en-US" sz="1400" b="1" dirty="0"/>
          </a:p>
        </p:txBody>
      </p:sp>
      <p:sp>
        <p:nvSpPr>
          <p:cNvPr id="48" name="Google Shape;174;p34">
            <a:extLst>
              <a:ext uri="{FF2B5EF4-FFF2-40B4-BE49-F238E27FC236}">
                <a16:creationId xmlns:a16="http://schemas.microsoft.com/office/drawing/2014/main" id="{EF5A0C78-91C2-4930-900E-A1C7769F63D6}"/>
              </a:ext>
            </a:extLst>
          </p:cNvPr>
          <p:cNvSpPr txBox="1">
            <a:spLocks/>
          </p:cNvSpPr>
          <p:nvPr/>
        </p:nvSpPr>
        <p:spPr>
          <a:xfrm>
            <a:off x="645025" y="4277058"/>
            <a:ext cx="77802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200" b="1" dirty="0"/>
              <a:t>Frobisher Beds</a:t>
            </a:r>
          </a:p>
        </p:txBody>
      </p:sp>
      <p:sp>
        <p:nvSpPr>
          <p:cNvPr id="49" name="Google Shape;174;p34">
            <a:extLst>
              <a:ext uri="{FF2B5EF4-FFF2-40B4-BE49-F238E27FC236}">
                <a16:creationId xmlns:a16="http://schemas.microsoft.com/office/drawing/2014/main" id="{B39CC0DF-A4DB-4FAA-BD7F-158E7A02C17E}"/>
              </a:ext>
            </a:extLst>
          </p:cNvPr>
          <p:cNvSpPr txBox="1">
            <a:spLocks/>
          </p:cNvSpPr>
          <p:nvPr/>
        </p:nvSpPr>
        <p:spPr>
          <a:xfrm>
            <a:off x="574203" y="3121855"/>
            <a:ext cx="919672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400" b="1" dirty="0"/>
              <a:t>Evaporites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73AB6129-A67B-4EBF-91FD-F9A60FD5E05F}"/>
              </a:ext>
            </a:extLst>
          </p:cNvPr>
          <p:cNvSpPr/>
          <p:nvPr/>
        </p:nvSpPr>
        <p:spPr>
          <a:xfrm>
            <a:off x="166787" y="3920743"/>
            <a:ext cx="414444" cy="3189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174;p34">
            <a:extLst>
              <a:ext uri="{FF2B5EF4-FFF2-40B4-BE49-F238E27FC236}">
                <a16:creationId xmlns:a16="http://schemas.microsoft.com/office/drawing/2014/main" id="{4C721D07-C4FB-4892-825D-099C1DB7B02A}"/>
              </a:ext>
            </a:extLst>
          </p:cNvPr>
          <p:cNvSpPr txBox="1">
            <a:spLocks/>
          </p:cNvSpPr>
          <p:nvPr/>
        </p:nvSpPr>
        <p:spPr>
          <a:xfrm>
            <a:off x="581231" y="2523385"/>
            <a:ext cx="1382007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1050" b="1" dirty="0"/>
              <a:t>Mississippian Unc.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D78D6E-3EF9-4ED0-B8BA-0E923309A200}"/>
              </a:ext>
            </a:extLst>
          </p:cNvPr>
          <p:cNvCxnSpPr>
            <a:cxnSpLocks/>
          </p:cNvCxnSpPr>
          <p:nvPr/>
        </p:nvCxnSpPr>
        <p:spPr>
          <a:xfrm>
            <a:off x="1701209" y="2685008"/>
            <a:ext cx="3444949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562119B-F0B2-47C4-80E5-883FE3D92CB2}"/>
              </a:ext>
            </a:extLst>
          </p:cNvPr>
          <p:cNvSpPr/>
          <p:nvPr/>
        </p:nvSpPr>
        <p:spPr>
          <a:xfrm>
            <a:off x="166787" y="4379498"/>
            <a:ext cx="414444" cy="31897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BF5718A-03F4-4BE8-A35E-6538D2E534E0}"/>
              </a:ext>
            </a:extLst>
          </p:cNvPr>
          <p:cNvSpPr/>
          <p:nvPr/>
        </p:nvSpPr>
        <p:spPr>
          <a:xfrm>
            <a:off x="166787" y="3138093"/>
            <a:ext cx="414444" cy="31897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129;p28">
            <a:extLst>
              <a:ext uri="{FF2B5EF4-FFF2-40B4-BE49-F238E27FC236}">
                <a16:creationId xmlns:a16="http://schemas.microsoft.com/office/drawing/2014/main" id="{D8471D00-E1A3-448C-B040-32637766AFF7}"/>
              </a:ext>
            </a:extLst>
          </p:cNvPr>
          <p:cNvSpPr txBox="1">
            <a:spLocks/>
          </p:cNvSpPr>
          <p:nvPr/>
        </p:nvSpPr>
        <p:spPr>
          <a:xfrm>
            <a:off x="7533061" y="4841550"/>
            <a:ext cx="965914" cy="39358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sz="800" dirty="0"/>
              <a:t>(Researchgate.net)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0E9834-C858-451B-804C-BB59921611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" y="4763072"/>
            <a:ext cx="2569155" cy="2937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ECAB84C-4533-4961-89AD-853B0940438B}"/>
              </a:ext>
            </a:extLst>
          </p:cNvPr>
          <p:cNvGrpSpPr/>
          <p:nvPr/>
        </p:nvGrpSpPr>
        <p:grpSpPr>
          <a:xfrm>
            <a:off x="8516816" y="4763072"/>
            <a:ext cx="504342" cy="214262"/>
            <a:chOff x="10421575" y="831644"/>
            <a:chExt cx="1007198" cy="3319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4A5D5-75F9-4073-ACD4-EF267A126416}"/>
                </a:ext>
              </a:extLst>
            </p:cNvPr>
            <p:cNvSpPr/>
            <p:nvPr/>
          </p:nvSpPr>
          <p:spPr>
            <a:xfrm>
              <a:off x="10421575" y="831644"/>
              <a:ext cx="125773" cy="331994"/>
            </a:xfrm>
            <a:prstGeom prst="rect">
              <a:avLst/>
            </a:prstGeom>
            <a:solidFill>
              <a:srgbClr val="8E887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5D2E91-4F33-49FC-9E3D-5D20DF425D30}"/>
                </a:ext>
              </a:extLst>
            </p:cNvPr>
            <p:cNvSpPr/>
            <p:nvPr/>
          </p:nvSpPr>
          <p:spPr>
            <a:xfrm>
              <a:off x="10553698" y="831644"/>
              <a:ext cx="875075" cy="331994"/>
            </a:xfrm>
            <a:prstGeom prst="rect">
              <a:avLst/>
            </a:prstGeom>
            <a:solidFill>
              <a:srgbClr val="29417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CO2 EOR Project to Maximize Recovery</a:t>
            </a:r>
            <a:endParaRPr dirty="0"/>
          </a:p>
        </p:txBody>
      </p:sp>
      <p:sp>
        <p:nvSpPr>
          <p:cNvPr id="145" name="Google Shape;145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title" idx="4294967295"/>
          </p:nvPr>
        </p:nvSpPr>
        <p:spPr>
          <a:xfrm>
            <a:off x="5520530" y="4534195"/>
            <a:ext cx="2951928" cy="206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(Petroleum Technology Research Center, 2019)</a:t>
            </a:r>
            <a:endParaRPr sz="1100" dirty="0"/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083" y="1077700"/>
            <a:ext cx="4374733" cy="352554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40F4D8-7E85-40C5-A02B-71033ED5F358}"/>
              </a:ext>
            </a:extLst>
          </p:cNvPr>
          <p:cNvSpPr/>
          <p:nvPr/>
        </p:nvSpPr>
        <p:spPr>
          <a:xfrm>
            <a:off x="310046" y="3746983"/>
            <a:ext cx="38320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Phase VIII Reservoir Characterization Project Fall 2002 Report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E81EBE-9B64-4FE5-B963-2BA836A065F0}"/>
              </a:ext>
            </a:extLst>
          </p:cNvPr>
          <p:cNvGrpSpPr/>
          <p:nvPr/>
        </p:nvGrpSpPr>
        <p:grpSpPr>
          <a:xfrm>
            <a:off x="311699" y="1700166"/>
            <a:ext cx="3832037" cy="1981200"/>
            <a:chOff x="76200" y="952500"/>
            <a:chExt cx="4572000" cy="2380321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5C26A081-9514-449B-83AF-326F7FD2C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952500"/>
              <a:ext cx="4572000" cy="2380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18906F-8630-40A8-8F88-6EA1ED932FE4}"/>
                </a:ext>
              </a:extLst>
            </p:cNvPr>
            <p:cNvSpPr/>
            <p:nvPr/>
          </p:nvSpPr>
          <p:spPr>
            <a:xfrm>
              <a:off x="533400" y="2743200"/>
              <a:ext cx="1066800" cy="533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73DF6D-C012-4A11-AF44-7697757766EC}"/>
                </a:ext>
              </a:extLst>
            </p:cNvPr>
            <p:cNvSpPr/>
            <p:nvPr/>
          </p:nvSpPr>
          <p:spPr>
            <a:xfrm>
              <a:off x="3429000" y="2743200"/>
              <a:ext cx="1219200" cy="304800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767</Words>
  <Application>Microsoft Office PowerPoint</Application>
  <PresentationFormat>On-screen Show (16:9)</PresentationFormat>
  <Paragraphs>224</Paragraphs>
  <Slides>41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Times New Roman</vt:lpstr>
      <vt:lpstr>Calibri</vt:lpstr>
      <vt:lpstr>Arial</vt:lpstr>
      <vt:lpstr>Calibri Light</vt:lpstr>
      <vt:lpstr>Simple Light</vt:lpstr>
      <vt:lpstr>Office Theme</vt:lpstr>
      <vt:lpstr>PowerPoint Presentation</vt:lpstr>
      <vt:lpstr>Outline</vt:lpstr>
      <vt:lpstr>Outline</vt:lpstr>
      <vt:lpstr>(Royer, 2004)</vt:lpstr>
      <vt:lpstr>(Geotech Geol Eng, 2017)</vt:lpstr>
      <vt:lpstr>Generalized Cross Section of Weyburn Reservoir</vt:lpstr>
      <vt:lpstr>Stratigraphic Column Showing Midale Bed</vt:lpstr>
      <vt:lpstr>Midale Marly and Vuggy Reservoir</vt:lpstr>
      <vt:lpstr>(Petroleum Technology Research Center, 2019)</vt:lpstr>
      <vt:lpstr>(Petroleum Technology Research Center, 2019)</vt:lpstr>
      <vt:lpstr>Cumulative Injection Rate Upto August 2002</vt:lpstr>
      <vt:lpstr>Outline</vt:lpstr>
      <vt:lpstr>2002 P wave</vt:lpstr>
      <vt:lpstr>2002 - 2000 P wave</vt:lpstr>
      <vt:lpstr>2002 Isochron </vt:lpstr>
      <vt:lpstr>Outline</vt:lpstr>
      <vt:lpstr>Instantaneous and Geometric Attribute</vt:lpstr>
      <vt:lpstr>2000 S Quadrature     2000 S Coherency</vt:lpstr>
      <vt:lpstr>2002 P Quadrature    2002 P Coherency</vt:lpstr>
      <vt:lpstr>RMS Accentuating Attribute</vt:lpstr>
      <vt:lpstr>2000 RMS</vt:lpstr>
      <vt:lpstr>Changes in Reservoir</vt:lpstr>
      <vt:lpstr>Outline</vt:lpstr>
      <vt:lpstr>VP/VS Ratio </vt:lpstr>
      <vt:lpstr>NRMS in Reservoir</vt:lpstr>
      <vt:lpstr>NRMS in Reservoir</vt:lpstr>
      <vt:lpstr>NRMS in Reservoir     Vs.  NRMS in Overburden </vt:lpstr>
      <vt:lpstr>Gassmann Fluid Substitution</vt:lpstr>
      <vt:lpstr>Gassmann Fluid Substitution</vt:lpstr>
      <vt:lpstr>Original Wedge Model           Gassmann Wedge Model</vt:lpstr>
      <vt:lpstr>Outline</vt:lpstr>
      <vt:lpstr>PowerPoint Presentation</vt:lpstr>
      <vt:lpstr>Outline</vt:lpstr>
      <vt:lpstr>Economics</vt:lpstr>
      <vt:lpstr>Tornado Diagram from GeoX</vt:lpstr>
      <vt:lpstr>Resource Diagram from GeoX</vt:lpstr>
      <vt:lpstr>Outline</vt:lpstr>
      <vt:lpstr>Recommendation</vt:lpstr>
      <vt:lpstr>Recommendation</vt:lpstr>
      <vt:lpstr>Recommendation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Geological and Geophysical Assessment  of Weyburn Field</dc:title>
  <dc:creator>Nadima Dwihusna</dc:creator>
  <cp:lastModifiedBy>Nadima Dwihusna</cp:lastModifiedBy>
  <cp:revision>23</cp:revision>
  <dcterms:modified xsi:type="dcterms:W3CDTF">2019-04-30T06:34:49Z</dcterms:modified>
</cp:coreProperties>
</file>